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68.xml" ContentType="application/vnd.openxmlformats-officedocument.presentationml.tags+xml"/>
  <Override PartName="/ppt/tags/tag86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21.xml" ContentType="application/vnd.openxmlformats-officedocument.presentationml.slideLayout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3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0" r:id="rId2"/>
  </p:sldMasterIdLst>
  <p:notesMasterIdLst>
    <p:notesMasterId r:id="rId26"/>
  </p:notesMasterIdLst>
  <p:sldIdLst>
    <p:sldId id="330" r:id="rId3"/>
    <p:sldId id="350" r:id="rId4"/>
    <p:sldId id="334" r:id="rId5"/>
    <p:sldId id="367" r:id="rId6"/>
    <p:sldId id="338" r:id="rId7"/>
    <p:sldId id="354" r:id="rId8"/>
    <p:sldId id="349" r:id="rId9"/>
    <p:sldId id="355" r:id="rId10"/>
    <p:sldId id="366" r:id="rId11"/>
    <p:sldId id="372" r:id="rId12"/>
    <p:sldId id="371" r:id="rId13"/>
    <p:sldId id="368" r:id="rId14"/>
    <p:sldId id="370" r:id="rId15"/>
    <p:sldId id="373" r:id="rId16"/>
    <p:sldId id="375" r:id="rId17"/>
    <p:sldId id="374" r:id="rId18"/>
    <p:sldId id="380" r:id="rId19"/>
    <p:sldId id="379" r:id="rId20"/>
    <p:sldId id="377" r:id="rId21"/>
    <p:sldId id="345" r:id="rId22"/>
    <p:sldId id="376" r:id="rId23"/>
    <p:sldId id="382" r:id="rId24"/>
    <p:sldId id="285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a3QQf0pWVNzXE/OIWs4uA==" hashData="O3QwhnaiL9Nb2hfqJ9APO3a79o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D6D0B4"/>
    <a:srgbClr val="FF9900"/>
    <a:srgbClr val="FFFFCC"/>
  </p:clrMru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3" autoAdjust="0"/>
    <p:restoredTop sz="99757" autoAdjust="0"/>
  </p:normalViewPr>
  <p:slideViewPr>
    <p:cSldViewPr snapToObjects="1">
      <p:cViewPr varScale="1">
        <p:scale>
          <a:sx n="74" d="100"/>
          <a:sy n="74" d="100"/>
        </p:scale>
        <p:origin x="-1038" y="-102"/>
      </p:cViewPr>
      <p:guideLst>
        <p:guide orient="horz" pos="1026"/>
        <p:guide orient="horz" pos="3793"/>
        <p:guide pos="249"/>
        <p:guide pos="5193"/>
        <p:guide pos="2721"/>
        <p:guide pos="2517"/>
        <p:guide pos="2925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 baseline="0" dirty="0" smtClean="0"/>
              <a:t> </a:t>
            </a:r>
            <a:endParaRPr lang="hu-HU" dirty="0"/>
          </a:p>
        </c:rich>
      </c:tx>
    </c:title>
    <c:plotArea>
      <c:layout>
        <c:manualLayout>
          <c:layoutTarget val="inner"/>
          <c:xMode val="edge"/>
          <c:yMode val="edge"/>
          <c:x val="0.16379723772392576"/>
          <c:y val="4.9685688222477153E-2"/>
          <c:w val="0.67238934332237665"/>
          <c:h val="0.6654522035062046"/>
        </c:manualLayout>
      </c:layout>
      <c:barChart>
        <c:barDir val="col"/>
        <c:grouping val="clustered"/>
        <c:ser>
          <c:idx val="1"/>
          <c:order val="1"/>
          <c:tx>
            <c:strRef>
              <c:f>Munka1!$C$1</c:f>
              <c:strCache>
                <c:ptCount val="1"/>
                <c:pt idx="0">
                  <c:v>Tervezett KOI eltávolítás (kg/nap)</c:v>
                </c:pt>
              </c:strCache>
            </c:strRef>
          </c:tx>
          <c:cat>
            <c:numRef>
              <c:f>Munka1!$A$2:$A$18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10800</c:v>
                </c:pt>
                <c:pt idx="1">
                  <c:v>10800</c:v>
                </c:pt>
                <c:pt idx="2">
                  <c:v>10800</c:v>
                </c:pt>
                <c:pt idx="3">
                  <c:v>10800</c:v>
                </c:pt>
                <c:pt idx="4">
                  <c:v>10800</c:v>
                </c:pt>
                <c:pt idx="5">
                  <c:v>10800</c:v>
                </c:pt>
                <c:pt idx="6">
                  <c:v>21652</c:v>
                </c:pt>
                <c:pt idx="7">
                  <c:v>21652</c:v>
                </c:pt>
                <c:pt idx="8">
                  <c:v>21652</c:v>
                </c:pt>
                <c:pt idx="9">
                  <c:v>21652</c:v>
                </c:pt>
                <c:pt idx="10">
                  <c:v>21652</c:v>
                </c:pt>
                <c:pt idx="11">
                  <c:v>21652</c:v>
                </c:pt>
                <c:pt idx="12">
                  <c:v>21652</c:v>
                </c:pt>
                <c:pt idx="13">
                  <c:v>21652</c:v>
                </c:pt>
                <c:pt idx="14">
                  <c:v>27352</c:v>
                </c:pt>
                <c:pt idx="15">
                  <c:v>27352</c:v>
                </c:pt>
                <c:pt idx="16">
                  <c:v>27352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Tervezett nitrogén eltávolítás (kg/nap)</c:v>
                </c:pt>
              </c:strCache>
            </c:strRef>
          </c:tx>
          <c:cat>
            <c:numRef>
              <c:f>Munka1!$A$2:$A$18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Munka1!$D$2:$D$18</c:f>
              <c:numCache>
                <c:formatCode>General</c:formatCode>
                <c:ptCount val="17"/>
                <c:pt idx="6">
                  <c:v>2500</c:v>
                </c:pt>
                <c:pt idx="7">
                  <c:v>2500</c:v>
                </c:pt>
                <c:pt idx="8">
                  <c:v>2500</c:v>
                </c:pt>
                <c:pt idx="9">
                  <c:v>2500</c:v>
                </c:pt>
                <c:pt idx="10">
                  <c:v>2500</c:v>
                </c:pt>
                <c:pt idx="11">
                  <c:v>2500</c:v>
                </c:pt>
                <c:pt idx="12">
                  <c:v>2500</c:v>
                </c:pt>
                <c:pt idx="13">
                  <c:v>2500</c:v>
                </c:pt>
                <c:pt idx="14">
                  <c:v>3900</c:v>
                </c:pt>
                <c:pt idx="15">
                  <c:v>3900</c:v>
                </c:pt>
                <c:pt idx="16">
                  <c:v>3900</c:v>
                </c:pt>
              </c:numCache>
            </c:numRef>
          </c:val>
        </c:ser>
        <c:axId val="65054592"/>
        <c:axId val="65052672"/>
      </c:barChart>
      <c:lineChart>
        <c:grouping val="standard"/>
        <c:ser>
          <c:idx val="0"/>
          <c:order val="0"/>
          <c:tx>
            <c:strRef>
              <c:f>Munka1!$B$1</c:f>
              <c:strCache>
                <c:ptCount val="1"/>
                <c:pt idx="0">
                  <c:v>Jelentősebb névleges termelési kapacitások (kt/év)</c:v>
                </c:pt>
              </c:strCache>
            </c:strRef>
          </c:tx>
          <c:marker>
            <c:symbol val="none"/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200</c:v>
                </c:pt>
                <c:pt idx="1">
                  <c:v>245</c:v>
                </c:pt>
                <c:pt idx="2">
                  <c:v>252</c:v>
                </c:pt>
                <c:pt idx="3">
                  <c:v>285</c:v>
                </c:pt>
                <c:pt idx="4">
                  <c:v>292</c:v>
                </c:pt>
                <c:pt idx="5">
                  <c:v>350</c:v>
                </c:pt>
                <c:pt idx="6">
                  <c:v>400</c:v>
                </c:pt>
                <c:pt idx="7">
                  <c:v>435</c:v>
                </c:pt>
                <c:pt idx="8">
                  <c:v>455</c:v>
                </c:pt>
                <c:pt idx="9">
                  <c:v>455</c:v>
                </c:pt>
                <c:pt idx="10">
                  <c:v>495</c:v>
                </c:pt>
                <c:pt idx="11">
                  <c:v>620</c:v>
                </c:pt>
                <c:pt idx="12">
                  <c:v>640</c:v>
                </c:pt>
                <c:pt idx="13">
                  <c:v>670</c:v>
                </c:pt>
                <c:pt idx="14">
                  <c:v>680</c:v>
                </c:pt>
                <c:pt idx="15">
                  <c:v>710</c:v>
                </c:pt>
                <c:pt idx="16">
                  <c:v>930</c:v>
                </c:pt>
              </c:numCache>
            </c:numRef>
          </c:val>
        </c:ser>
        <c:marker val="1"/>
        <c:axId val="65036672"/>
        <c:axId val="65038208"/>
      </c:lineChart>
      <c:catAx>
        <c:axId val="65036672"/>
        <c:scaling>
          <c:orientation val="minMax"/>
        </c:scaling>
        <c:axPos val="b"/>
        <c:numFmt formatCode="General" sourceLinked="1"/>
        <c:majorTickMark val="none"/>
        <c:tickLblPos val="low"/>
        <c:crossAx val="65038208"/>
        <c:crosses val="autoZero"/>
        <c:auto val="1"/>
        <c:lblAlgn val="ctr"/>
        <c:lblOffset val="100"/>
      </c:catAx>
      <c:valAx>
        <c:axId val="650382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 dirty="0" smtClean="0"/>
                  <a:t>Névleges termelési kapacitás (</a:t>
                </a:r>
                <a:r>
                  <a:rPr lang="hu-HU" dirty="0" err="1" smtClean="0"/>
                  <a:t>kt</a:t>
                </a:r>
                <a:r>
                  <a:rPr lang="hu-HU" dirty="0" smtClean="0"/>
                  <a:t>/év)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1.6181229773462827E-2"/>
              <c:y val="3.8884600122979278E-2"/>
            </c:manualLayout>
          </c:layout>
        </c:title>
        <c:numFmt formatCode="General" sourceLinked="1"/>
        <c:majorTickMark val="none"/>
        <c:tickLblPos val="nextTo"/>
        <c:crossAx val="65036672"/>
        <c:crosses val="autoZero"/>
        <c:crossBetween val="between"/>
      </c:valAx>
      <c:valAx>
        <c:axId val="65052672"/>
        <c:scaling>
          <c:orientation val="minMax"/>
          <c:max val="2500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kg/nap</a:t>
                </a:r>
                <a:endParaRPr lang="hu-HU" dirty="0"/>
              </a:p>
            </c:rich>
          </c:tx>
        </c:title>
        <c:numFmt formatCode="General" sourceLinked="1"/>
        <c:tickLblPos val="nextTo"/>
        <c:crossAx val="65054592"/>
        <c:crosses val="max"/>
        <c:crossBetween val="between"/>
      </c:valAx>
      <c:catAx>
        <c:axId val="65054592"/>
        <c:scaling>
          <c:orientation val="minMax"/>
        </c:scaling>
        <c:delete val="1"/>
        <c:axPos val="b"/>
        <c:numFmt formatCode="General" sourceLinked="1"/>
        <c:tickLblPos val="none"/>
        <c:crossAx val="65052672"/>
        <c:crosses val="autoZero"/>
        <c:lblAlgn val="ctr"/>
        <c:lblOffset val="100"/>
      </c:catAx>
    </c:plotArea>
    <c:legend>
      <c:legendPos val="r"/>
      <c:layout>
        <c:manualLayout>
          <c:xMode val="edge"/>
          <c:yMode val="edge"/>
          <c:x val="0.16504854368932081"/>
          <c:y val="4.9521776673701973E-2"/>
          <c:w val="0.37540453074433688"/>
          <c:h val="8.2264929780975563E-2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800" baseline="0"/>
          </a:pPr>
          <a:endParaRPr lang="hu-HU"/>
        </a:p>
      </c:txPr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Biogáz termelés</c:v>
                </c:pt>
              </c:strCache>
            </c:strRef>
          </c:tx>
          <c:cat>
            <c:numRef>
              <c:f>Munka1!$A$2:$A$11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20000</c:v>
                </c:pt>
                <c:pt idx="1">
                  <c:v>630000</c:v>
                </c:pt>
                <c:pt idx="2">
                  <c:v>650000</c:v>
                </c:pt>
                <c:pt idx="3">
                  <c:v>696848</c:v>
                </c:pt>
                <c:pt idx="4">
                  <c:v>1168075</c:v>
                </c:pt>
                <c:pt idx="5">
                  <c:v>1117938</c:v>
                </c:pt>
                <c:pt idx="6">
                  <c:v>1235381</c:v>
                </c:pt>
                <c:pt idx="7">
                  <c:v>986392</c:v>
                </c:pt>
                <c:pt idx="8">
                  <c:v>740086</c:v>
                </c:pt>
                <c:pt idx="9">
                  <c:v>831275</c:v>
                </c:pt>
              </c:numCache>
            </c:numRef>
          </c:val>
        </c:ser>
        <c:gapWidth val="75"/>
        <c:overlap val="-25"/>
        <c:axId val="64046592"/>
        <c:axId val="65404288"/>
      </c:barChart>
      <c:lineChart>
        <c:grouping val="standard"/>
        <c:ser>
          <c:idx val="1"/>
          <c:order val="1"/>
          <c:tx>
            <c:strRef>
              <c:f>Munka1!$C$1</c:f>
              <c:strCache>
                <c:ptCount val="1"/>
                <c:pt idx="0">
                  <c:v>Termelés a gyárakban</c:v>
                </c:pt>
              </c:strCache>
            </c:strRef>
          </c:tx>
          <c:marker>
            <c:symbol val="none"/>
          </c:marker>
          <c:cat>
            <c:numRef>
              <c:f>Munka1!$A$2:$A$11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Munka1!$C$2:$C$11</c:f>
              <c:numCache>
                <c:formatCode>#,##0_ ;\-#,##0\ </c:formatCode>
                <c:ptCount val="10"/>
                <c:pt idx="0">
                  <c:v>318.64000000000021</c:v>
                </c:pt>
                <c:pt idx="1">
                  <c:v>373.077</c:v>
                </c:pt>
                <c:pt idx="2">
                  <c:v>385.899</c:v>
                </c:pt>
                <c:pt idx="3">
                  <c:v>394.54899999999975</c:v>
                </c:pt>
                <c:pt idx="4">
                  <c:v>420.34399999999999</c:v>
                </c:pt>
                <c:pt idx="5">
                  <c:v>503.52799999999979</c:v>
                </c:pt>
                <c:pt idx="6">
                  <c:v>584.03800000000001</c:v>
                </c:pt>
                <c:pt idx="7">
                  <c:v>529.09400000000005</c:v>
                </c:pt>
                <c:pt idx="8">
                  <c:v>393.28899999999965</c:v>
                </c:pt>
                <c:pt idx="9">
                  <c:v>446.279</c:v>
                </c:pt>
              </c:numCache>
            </c:numRef>
          </c:val>
        </c:ser>
        <c:marker val="1"/>
        <c:axId val="65400832"/>
        <c:axId val="65402368"/>
      </c:lineChart>
      <c:catAx>
        <c:axId val="654008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1000" baseline="0"/>
            </a:pPr>
            <a:endParaRPr lang="hu-HU"/>
          </a:p>
        </c:txPr>
        <c:crossAx val="65402368"/>
        <c:crosses val="autoZero"/>
        <c:auto val="1"/>
        <c:lblAlgn val="ctr"/>
        <c:lblOffset val="100"/>
      </c:catAx>
      <c:valAx>
        <c:axId val="65402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hu-HU" sz="1200" dirty="0" smtClean="0"/>
                  <a:t>ezer tonna termék/év</a:t>
                </a:r>
                <a:endParaRPr lang="hu-HU" sz="1200" dirty="0"/>
              </a:p>
            </c:rich>
          </c:tx>
        </c:title>
        <c:numFmt formatCode="#,##0_ ;\-#,##0\ 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aseline="0"/>
            </a:pPr>
            <a:endParaRPr lang="hu-HU"/>
          </a:p>
        </c:txPr>
        <c:crossAx val="65400832"/>
        <c:crosses val="autoZero"/>
        <c:crossBetween val="between"/>
      </c:valAx>
      <c:valAx>
        <c:axId val="6540428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hu-HU" sz="1200" b="1" i="0" baseline="0" dirty="0" smtClean="0"/>
                  <a:t>Biogáz m</a:t>
                </a:r>
                <a:r>
                  <a:rPr lang="hu-HU" sz="1200" b="1" i="0" baseline="30000" dirty="0" smtClean="0"/>
                  <a:t>3</a:t>
                </a:r>
                <a:r>
                  <a:rPr lang="hu-HU" sz="1200" b="1" i="0" baseline="0" dirty="0" smtClean="0"/>
                  <a:t>/év</a:t>
                </a:r>
                <a:endParaRPr lang="hu-HU" sz="1200" b="1" i="0" baseline="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hu-HU"/>
          </a:p>
        </c:txPr>
        <c:crossAx val="64046592"/>
        <c:crosses val="max"/>
        <c:crossBetween val="between"/>
      </c:valAx>
      <c:catAx>
        <c:axId val="64046592"/>
        <c:scaling>
          <c:orientation val="minMax"/>
        </c:scaling>
        <c:delete val="1"/>
        <c:axPos val="b"/>
        <c:numFmt formatCode="General" sourceLinked="1"/>
        <c:tickLblPos val="none"/>
        <c:crossAx val="65404288"/>
        <c:crosses val="autoZero"/>
        <c:auto val="1"/>
        <c:lblAlgn val="ctr"/>
        <c:lblOffset val="100"/>
      </c:catAx>
    </c:plotArea>
    <c:legend>
      <c:legendPos val="l"/>
      <c:layout>
        <c:manualLayout>
          <c:xMode val="edge"/>
          <c:yMode val="edge"/>
          <c:x val="0.15533980582524323"/>
          <c:y val="3.7752633403459655E-2"/>
          <c:w val="0.2363915857605178"/>
          <c:h val="0.2456435288405531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Vásárolt gőz GJ</c:v>
                </c:pt>
              </c:strCache>
            </c:strRef>
          </c:tx>
          <c:cat>
            <c:numRef>
              <c:f>Munka1!$A$2:$A$10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Munka1!$B$2:$B$10</c:f>
              <c:numCache>
                <c:formatCode>General</c:formatCode>
                <c:ptCount val="9"/>
                <c:pt idx="0">
                  <c:v>4100</c:v>
                </c:pt>
                <c:pt idx="1">
                  <c:v>3600</c:v>
                </c:pt>
                <c:pt idx="2">
                  <c:v>4500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Biogázból előállított gőz GJ</c:v>
                </c:pt>
              </c:strCache>
            </c:strRef>
          </c:tx>
          <c:cat>
            <c:numRef>
              <c:f>Munka1!$A$2:$A$10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Munka1!$C$2:$C$10</c:f>
              <c:numCache>
                <c:formatCode>General</c:formatCode>
                <c:ptCount val="9"/>
                <c:pt idx="0">
                  <c:v>3840</c:v>
                </c:pt>
                <c:pt idx="1">
                  <c:v>8000</c:v>
                </c:pt>
                <c:pt idx="2">
                  <c:v>15316.288</c:v>
                </c:pt>
                <c:pt idx="3">
                  <c:v>31512.096000000001</c:v>
                </c:pt>
                <c:pt idx="4">
                  <c:v>30410.111999999986</c:v>
                </c:pt>
                <c:pt idx="5">
                  <c:v>28793.664000000001</c:v>
                </c:pt>
                <c:pt idx="6">
                  <c:v>22057.536</c:v>
                </c:pt>
                <c:pt idx="7">
                  <c:v>14674.4</c:v>
                </c:pt>
                <c:pt idx="8">
                  <c:v>18965.664000000001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Földgázból előállított gőz GJ</c:v>
                </c:pt>
              </c:strCache>
            </c:strRef>
          </c:tx>
          <c:cat>
            <c:numRef>
              <c:f>Munka1!$A$2:$A$10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Munka1!$D$2:$D$10</c:f>
              <c:numCache>
                <c:formatCode>General</c:formatCode>
                <c:ptCount val="9"/>
                <c:pt idx="0">
                  <c:v>16658.53</c:v>
                </c:pt>
                <c:pt idx="1">
                  <c:v>8904.5249999999924</c:v>
                </c:pt>
                <c:pt idx="2">
                  <c:v>6222.1250000000036</c:v>
                </c:pt>
                <c:pt idx="3">
                  <c:v>1339.835</c:v>
                </c:pt>
                <c:pt idx="4">
                  <c:v>1103.2349999999999</c:v>
                </c:pt>
                <c:pt idx="5">
                  <c:v>1376.2</c:v>
                </c:pt>
                <c:pt idx="6">
                  <c:v>2812.3550000000018</c:v>
                </c:pt>
                <c:pt idx="7">
                  <c:v>2464.77</c:v>
                </c:pt>
                <c:pt idx="8">
                  <c:v>5305.1250000000036</c:v>
                </c:pt>
              </c:numCache>
            </c:numRef>
          </c:val>
        </c:ser>
        <c:shape val="box"/>
        <c:axId val="64087936"/>
        <c:axId val="64089472"/>
        <c:axId val="0"/>
      </c:bar3DChart>
      <c:catAx>
        <c:axId val="64087936"/>
        <c:scaling>
          <c:orientation val="minMax"/>
        </c:scaling>
        <c:axPos val="b"/>
        <c:numFmt formatCode="General" sourceLinked="1"/>
        <c:tickLblPos val="nextTo"/>
        <c:crossAx val="64089472"/>
        <c:crosses val="autoZero"/>
        <c:auto val="1"/>
        <c:lblAlgn val="ctr"/>
        <c:lblOffset val="100"/>
      </c:catAx>
      <c:valAx>
        <c:axId val="640894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Hőenergia GJ</a:t>
                </a:r>
                <a:endParaRPr lang="hu-HU" dirty="0"/>
              </a:p>
            </c:rich>
          </c:tx>
        </c:title>
        <c:numFmt formatCode="General" sourceLinked="1"/>
        <c:tickLblPos val="nextTo"/>
        <c:crossAx val="64087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8915857605178144"/>
          <c:y val="5.0882925493322538E-2"/>
          <c:w val="0.30129449838187738"/>
          <c:h val="0.16270588827196941"/>
        </c:manualLayout>
      </c:layout>
      <c:spPr>
        <a:solidFill>
          <a:schemeClr val="bg1"/>
        </a:solidFill>
      </c:spPr>
      <c:txPr>
        <a:bodyPr/>
        <a:lstStyle/>
        <a:p>
          <a:pPr>
            <a:defRPr sz="1000"/>
          </a:pPr>
          <a:endParaRPr lang="hu-HU"/>
        </a:p>
      </c:txPr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Biogázból előállított gőz GJ</c:v>
                </c:pt>
              </c:strCache>
            </c:strRef>
          </c:tx>
          <c:cat>
            <c:numRef>
              <c:f>Munka1!$A$2:$A$6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Munka1!$B$2:$B$6</c:f>
              <c:numCache>
                <c:formatCode>General</c:formatCode>
                <c:ptCount val="5"/>
                <c:pt idx="0">
                  <c:v>30410.11199999999</c:v>
                </c:pt>
                <c:pt idx="1">
                  <c:v>28793.664000000001</c:v>
                </c:pt>
                <c:pt idx="2">
                  <c:v>22057.536</c:v>
                </c:pt>
                <c:pt idx="3">
                  <c:v>14674.4</c:v>
                </c:pt>
                <c:pt idx="4">
                  <c:v>18965.664000000001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Földgázból előállított gőz GJ</c:v>
                </c:pt>
              </c:strCache>
            </c:strRef>
          </c:tx>
          <c:cat>
            <c:numRef>
              <c:f>Munka1!$A$2:$A$6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Munka1!$C$2:$C$6</c:f>
              <c:numCache>
                <c:formatCode>General</c:formatCode>
                <c:ptCount val="5"/>
                <c:pt idx="0">
                  <c:v>1103.2349999999999</c:v>
                </c:pt>
                <c:pt idx="1">
                  <c:v>1376.2</c:v>
                </c:pt>
                <c:pt idx="2">
                  <c:v>2812.3550000000014</c:v>
                </c:pt>
                <c:pt idx="3">
                  <c:v>2464.77</c:v>
                </c:pt>
                <c:pt idx="4">
                  <c:v>5305.1250000000027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Iszapszárítás gőzfelhasználása GJ</c:v>
                </c:pt>
              </c:strCache>
            </c:strRef>
          </c:tx>
          <c:cat>
            <c:numRef>
              <c:f>Munka1!$A$2:$A$6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Munka1!$D$2:$D$6</c:f>
              <c:numCache>
                <c:formatCode>0</c:formatCode>
                <c:ptCount val="5"/>
                <c:pt idx="0">
                  <c:v>893.64800000000002</c:v>
                </c:pt>
                <c:pt idx="1">
                  <c:v>2555.2692199999997</c:v>
                </c:pt>
                <c:pt idx="2">
                  <c:v>9598.642199999993</c:v>
                </c:pt>
                <c:pt idx="3">
                  <c:v>7923.5277799999994</c:v>
                </c:pt>
                <c:pt idx="4">
                  <c:v>11643.083200000006</c:v>
                </c:pt>
              </c:numCache>
            </c:numRef>
          </c:val>
        </c:ser>
        <c:shape val="box"/>
        <c:axId val="65722624"/>
        <c:axId val="65724416"/>
        <c:axId val="0"/>
      </c:bar3DChart>
      <c:catAx>
        <c:axId val="65722624"/>
        <c:scaling>
          <c:orientation val="minMax"/>
        </c:scaling>
        <c:axPos val="b"/>
        <c:numFmt formatCode="General" sourceLinked="1"/>
        <c:tickLblPos val="nextTo"/>
        <c:crossAx val="65724416"/>
        <c:crosses val="autoZero"/>
        <c:auto val="1"/>
        <c:lblAlgn val="ctr"/>
        <c:lblOffset val="100"/>
      </c:catAx>
      <c:valAx>
        <c:axId val="657244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Hőenergia GJ</a:t>
                </a:r>
                <a:endParaRPr lang="hu-HU" dirty="0"/>
              </a:p>
            </c:rich>
          </c:tx>
        </c:title>
        <c:numFmt formatCode="General" sourceLinked="1"/>
        <c:tickLblPos val="nextTo"/>
        <c:crossAx val="65722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8915857605178055"/>
          <c:y val="5.0882925493322538E-2"/>
          <c:w val="0.30129449838187733"/>
          <c:h val="0.16270588827196941"/>
        </c:manualLayout>
      </c:layout>
      <c:spPr>
        <a:solidFill>
          <a:schemeClr val="bg1"/>
        </a:solidFill>
      </c:spPr>
      <c:txPr>
        <a:bodyPr/>
        <a:lstStyle/>
        <a:p>
          <a:pPr>
            <a:defRPr sz="1000"/>
          </a:pPr>
          <a:endParaRPr lang="hu-HU"/>
        </a:p>
      </c:txPr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Excess sludge (tons)</c:v>
                </c:pt>
              </c:strCache>
            </c:strRef>
          </c:tx>
          <c:dPt>
            <c:idx val="3"/>
            <c:spPr>
              <a:solidFill>
                <a:srgbClr val="00B0F0"/>
              </a:solidFill>
            </c:spPr>
          </c:dPt>
          <c:dPt>
            <c:idx val="9"/>
            <c:spPr>
              <a:solidFill>
                <a:srgbClr val="00B0F0"/>
              </a:solidFill>
            </c:spPr>
          </c:dPt>
          <c:dPt>
            <c:idx val="11"/>
            <c:spPr>
              <a:solidFill>
                <a:srgbClr val="00B0F0"/>
              </a:solidFill>
            </c:spPr>
          </c:dPt>
          <c:cat>
            <c:numRef>
              <c:f>Munka1!$A$2:$A$14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Munka1!$B$2:$B$14</c:f>
              <c:numCache>
                <c:formatCode>General</c:formatCode>
                <c:ptCount val="13"/>
                <c:pt idx="0">
                  <c:v>25332</c:v>
                </c:pt>
                <c:pt idx="1">
                  <c:v>21553</c:v>
                </c:pt>
                <c:pt idx="2">
                  <c:v>13732</c:v>
                </c:pt>
                <c:pt idx="3">
                  <c:v>8324</c:v>
                </c:pt>
                <c:pt idx="4">
                  <c:v>9309</c:v>
                </c:pt>
                <c:pt idx="5">
                  <c:v>9960</c:v>
                </c:pt>
                <c:pt idx="6">
                  <c:v>10535</c:v>
                </c:pt>
                <c:pt idx="7">
                  <c:v>8263</c:v>
                </c:pt>
                <c:pt idx="8">
                  <c:v>5570</c:v>
                </c:pt>
                <c:pt idx="9">
                  <c:v>4090</c:v>
                </c:pt>
                <c:pt idx="10">
                  <c:v>867</c:v>
                </c:pt>
                <c:pt idx="11">
                  <c:v>716</c:v>
                </c:pt>
                <c:pt idx="12">
                  <c:v>1052</c:v>
                </c:pt>
              </c:numCache>
            </c:numRef>
          </c:val>
        </c:ser>
        <c:shape val="box"/>
        <c:axId val="67189376"/>
        <c:axId val="67191168"/>
        <c:axId val="0"/>
      </c:bar3DChart>
      <c:catAx>
        <c:axId val="6718937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67191168"/>
        <c:crosses val="autoZero"/>
        <c:auto val="1"/>
        <c:lblAlgn val="ctr"/>
        <c:lblOffset val="100"/>
      </c:catAx>
      <c:valAx>
        <c:axId val="67191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dirty="0" smtClean="0"/>
                  <a:t>t/év</a:t>
                </a:r>
                <a:endParaRPr lang="hu-HU" dirty="0"/>
              </a:p>
            </c:rich>
          </c:tx>
        </c:title>
        <c:numFmt formatCode="General" sourceLinked="1"/>
        <c:tickLblPos val="nextTo"/>
        <c:crossAx val="67189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Flocculant</c:v>
                </c:pt>
              </c:strCache>
            </c:strRef>
          </c:tx>
          <c:cat>
            <c:numRef>
              <c:f>Munka1!$A$2:$A$12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Munka1!$B$2:$B$12</c:f>
              <c:numCache>
                <c:formatCode>General</c:formatCode>
                <c:ptCount val="11"/>
                <c:pt idx="0">
                  <c:v>100</c:v>
                </c:pt>
                <c:pt idx="1">
                  <c:v>85.129604365620708</c:v>
                </c:pt>
                <c:pt idx="2">
                  <c:v>74.488403819918162</c:v>
                </c:pt>
                <c:pt idx="3">
                  <c:v>59.299681673487946</c:v>
                </c:pt>
                <c:pt idx="4">
                  <c:v>45.893587994542955</c:v>
                </c:pt>
                <c:pt idx="5">
                  <c:v>56.616643929058654</c:v>
                </c:pt>
                <c:pt idx="6">
                  <c:v>32.378353797180537</c:v>
                </c:pt>
                <c:pt idx="7">
                  <c:v>34.606639381537065</c:v>
                </c:pt>
                <c:pt idx="8">
                  <c:v>29.33151432469306</c:v>
                </c:pt>
                <c:pt idx="9">
                  <c:v>33.287858117326046</c:v>
                </c:pt>
                <c:pt idx="10">
                  <c:v>28.37653478854023</c:v>
                </c:pt>
              </c:numCache>
            </c:numRef>
          </c:val>
        </c:ser>
        <c:shape val="box"/>
        <c:axId val="67270912"/>
        <c:axId val="67284992"/>
        <c:axId val="0"/>
      </c:bar3DChart>
      <c:catAx>
        <c:axId val="67270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hu-HU"/>
          </a:p>
        </c:txPr>
        <c:crossAx val="67284992"/>
        <c:crosses val="autoZero"/>
        <c:auto val="1"/>
        <c:lblAlgn val="ctr"/>
        <c:lblOffset val="100"/>
      </c:catAx>
      <c:valAx>
        <c:axId val="672849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hu-HU" sz="1200" baseline="0" dirty="0" smtClean="0"/>
                  <a:t>%</a:t>
                </a:r>
                <a:endParaRPr lang="hu-HU" sz="1200" baseline="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hu-HU"/>
          </a:p>
        </c:txPr>
        <c:crossAx val="67270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col"/>
        <c:grouping val="clustered"/>
        <c:ser>
          <c:idx val="1"/>
          <c:order val="1"/>
          <c:tx>
            <c:strRef>
              <c:f>Munka1!$C$1</c:f>
              <c:strCache>
                <c:ptCount val="1"/>
                <c:pt idx="0">
                  <c:v>Villamos energia fajlagos</c:v>
                </c:pt>
              </c:strCache>
            </c:strRef>
          </c:tx>
          <c:cat>
            <c:numRef>
              <c:f>Munka1!$A$2:$A$14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Munka1!$C$2:$C$14</c:f>
              <c:numCache>
                <c:formatCode>General</c:formatCode>
                <c:ptCount val="13"/>
                <c:pt idx="0">
                  <c:v>0.7344317941027857</c:v>
                </c:pt>
                <c:pt idx="1">
                  <c:v>0.68934188741721869</c:v>
                </c:pt>
                <c:pt idx="2">
                  <c:v>0.79540701677168768</c:v>
                </c:pt>
                <c:pt idx="3">
                  <c:v>0.79179344523883965</c:v>
                </c:pt>
                <c:pt idx="4">
                  <c:v>0.88134425426347662</c:v>
                </c:pt>
                <c:pt idx="5">
                  <c:v>0.92709674657252283</c:v>
                </c:pt>
                <c:pt idx="6">
                  <c:v>1.0098738769068261</c:v>
                </c:pt>
                <c:pt idx="7">
                  <c:v>1.020664665486964</c:v>
                </c:pt>
                <c:pt idx="8">
                  <c:v>0.97226195575340901</c:v>
                </c:pt>
                <c:pt idx="9">
                  <c:v>1.0546308961596953</c:v>
                </c:pt>
                <c:pt idx="10">
                  <c:v>0.95656620670932158</c:v>
                </c:pt>
                <c:pt idx="11">
                  <c:v>0.87982794488269878</c:v>
                </c:pt>
                <c:pt idx="12">
                  <c:v>0.85499013686273062</c:v>
                </c:pt>
              </c:numCache>
            </c:numRef>
          </c:val>
        </c:ser>
        <c:gapWidth val="50"/>
        <c:axId val="67503232"/>
        <c:axId val="67504768"/>
      </c:barChart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Költség fajlagos</c:v>
                </c:pt>
              </c:strCache>
            </c:strRef>
          </c:tx>
          <c:cat>
            <c:numRef>
              <c:f>Munka1!$A$2:$A$14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Munka1!$B$2:$B$14</c:f>
              <c:numCache>
                <c:formatCode>General</c:formatCode>
                <c:ptCount val="13"/>
                <c:pt idx="0">
                  <c:v>95.5</c:v>
                </c:pt>
                <c:pt idx="1">
                  <c:v>65.900000000000006</c:v>
                </c:pt>
                <c:pt idx="2">
                  <c:v>83.6</c:v>
                </c:pt>
                <c:pt idx="3">
                  <c:v>75</c:v>
                </c:pt>
                <c:pt idx="4">
                  <c:v>112.2</c:v>
                </c:pt>
                <c:pt idx="5">
                  <c:v>123.9</c:v>
                </c:pt>
                <c:pt idx="6">
                  <c:v>144.1</c:v>
                </c:pt>
                <c:pt idx="7">
                  <c:v>140.19999999999999</c:v>
                </c:pt>
                <c:pt idx="8">
                  <c:v>127.8</c:v>
                </c:pt>
                <c:pt idx="9">
                  <c:v>153.5</c:v>
                </c:pt>
                <c:pt idx="10">
                  <c:v>153.4</c:v>
                </c:pt>
                <c:pt idx="11">
                  <c:v>145.1</c:v>
                </c:pt>
                <c:pt idx="12">
                  <c:v>134.5</c:v>
                </c:pt>
              </c:numCache>
            </c:numRef>
          </c:val>
        </c:ser>
        <c:axId val="67508864"/>
        <c:axId val="67506944"/>
      </c:barChart>
      <c:catAx>
        <c:axId val="67503232"/>
        <c:scaling>
          <c:orientation val="minMax"/>
        </c:scaling>
        <c:axPos val="b"/>
        <c:numFmt formatCode="General" sourceLinked="1"/>
        <c:tickLblPos val="nextTo"/>
        <c:crossAx val="67504768"/>
        <c:crosses val="autoZero"/>
        <c:auto val="1"/>
        <c:lblAlgn val="ctr"/>
        <c:lblOffset val="100"/>
      </c:catAx>
      <c:valAx>
        <c:axId val="67504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u-HU" sz="1400" dirty="0" smtClean="0"/>
                  <a:t>kW/m</a:t>
                </a:r>
                <a:r>
                  <a:rPr lang="hu-HU" sz="1400" baseline="30000" dirty="0" smtClean="0"/>
                  <a:t>3</a:t>
                </a:r>
                <a:endParaRPr lang="hu-HU" sz="1400" baseline="30000" dirty="0"/>
              </a:p>
            </c:rich>
          </c:tx>
        </c:title>
        <c:numFmt formatCode="General" sourceLinked="1"/>
        <c:tickLblPos val="nextTo"/>
        <c:crossAx val="67503232"/>
        <c:crosses val="autoZero"/>
        <c:crossBetween val="between"/>
      </c:valAx>
      <c:valAx>
        <c:axId val="6750694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u-HU" sz="1400" dirty="0" smtClean="0"/>
                  <a:t>Ft/m</a:t>
                </a:r>
                <a:r>
                  <a:rPr lang="hu-HU" sz="1400" baseline="30000" dirty="0" smtClean="0"/>
                  <a:t>3</a:t>
                </a:r>
                <a:endParaRPr lang="hu-HU" sz="1400" baseline="30000" dirty="0"/>
              </a:p>
            </c:rich>
          </c:tx>
        </c:title>
        <c:numFmt formatCode="General" sourceLinked="1"/>
        <c:tickLblPos val="nextTo"/>
        <c:crossAx val="67508864"/>
        <c:crosses val="max"/>
        <c:crossBetween val="between"/>
      </c:valAx>
      <c:catAx>
        <c:axId val="67508864"/>
        <c:scaling>
          <c:orientation val="minMax"/>
        </c:scaling>
        <c:delete val="1"/>
        <c:axPos val="b"/>
        <c:numFmt formatCode="General" sourceLinked="1"/>
        <c:tickLblPos val="none"/>
        <c:crossAx val="67506944"/>
        <c:crosses val="autoZero"/>
        <c:auto val="1"/>
        <c:lblAlgn val="ctr"/>
        <c:lblOffset val="100"/>
      </c:catAx>
    </c:plotArea>
    <c:legend>
      <c:legendPos val="l"/>
      <c:layout>
        <c:manualLayout>
          <c:xMode val="edge"/>
          <c:yMode val="edge"/>
          <c:x val="0.13706971504759921"/>
          <c:y val="7.2159694881889808E-2"/>
          <c:w val="0.27866441237477751"/>
          <c:h val="0.15823622047244107"/>
        </c:manualLayout>
      </c:layout>
      <c:overlay val="1"/>
      <c:spPr>
        <a:solidFill>
          <a:srgbClr val="FFFFFF">
            <a:shade val="85000"/>
          </a:srgbClr>
        </a:solidFill>
      </c:spPr>
      <c:txPr>
        <a:bodyPr/>
        <a:lstStyle/>
        <a:p>
          <a:pPr>
            <a:defRPr sz="1200"/>
          </a:pPr>
          <a:endParaRPr lang="hu-HU"/>
        </a:p>
      </c:txPr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AE78-35CF-437F-9F8A-FE05FD3799A7}" type="datetimeFigureOut">
              <a:rPr lang="en-GB" smtClean="0"/>
              <a:pPr/>
              <a:t>05/10/2011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B6B01-E0E4-4073-90CB-0DC0DC9728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image" Target="../media/image1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slideMaster" Target="../slideMasters/slideMaster2.xml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image" Target="../media/image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image" Target="../media/image1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oleObject" Target="../embeddings/oleObject10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0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4.v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oleObject" Target="../embeddings/oleObject5.bin"/><Relationship Id="rId2" Type="http://schemas.openxmlformats.org/officeDocument/2006/relationships/tags" Target="../tags/tag44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name="think-cell Slide" r:id="rId27" imgW="0" imgH="0" progId="">
              <p:embed/>
            </p:oleObj>
          </a:graphicData>
        </a:graphic>
      </p:graphicFrame>
      <p:pic>
        <p:nvPicPr>
          <p:cNvPr id="6" name="Picture 5" descr="molecule_coverSmall_01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0" y="0"/>
            <a:ext cx="4169964" cy="2924944"/>
          </a:xfrm>
          <a:prstGeom prst="rect">
            <a:avLst/>
          </a:prstGeom>
        </p:spPr>
      </p:pic>
      <p:pic>
        <p:nvPicPr>
          <p:cNvPr id="7" name="Picture 55" descr="BC_logo_pos_CMYK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526213" y="212725"/>
            <a:ext cx="23590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1600" y="3040368"/>
            <a:ext cx="6408000" cy="853200"/>
          </a:xfrm>
        </p:spPr>
        <p:txBody>
          <a:bodyPr anchor="b" anchorCtr="0">
            <a:noAutofit/>
          </a:bodyPr>
          <a:lstStyle>
            <a:lvl1pPr algn="ctr">
              <a:buFontTx/>
              <a:buNone/>
              <a:defRPr sz="3600" b="1"/>
            </a:lvl1pPr>
            <a:lvl2pPr>
              <a:buFontTx/>
              <a:buNone/>
              <a:defRPr sz="3600"/>
            </a:lvl2pPr>
            <a:lvl3pPr>
              <a:buFontTx/>
              <a:buNone/>
              <a:defRPr sz="3600"/>
            </a:lvl3pPr>
            <a:lvl4pPr>
              <a:buFontTx/>
              <a:buNone/>
              <a:defRPr sz="3600"/>
            </a:lvl4pPr>
            <a:lvl5pPr>
              <a:buFontTx/>
              <a:buNone/>
              <a:defRPr sz="3600"/>
            </a:lvl5pPr>
          </a:lstStyle>
          <a:p>
            <a:pPr lvl="0"/>
            <a:r>
              <a:rPr lang="en-GB" smtClean="0"/>
              <a:t>Click to add Title</a:t>
            </a:r>
            <a:endParaRPr lang="en-GB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038772"/>
            <a:ext cx="6400800" cy="885600"/>
          </a:xfrm>
        </p:spPr>
        <p:txBody>
          <a:bodyPr>
            <a:noAutofit/>
          </a:bodyPr>
          <a:lstStyle>
            <a:lvl1pPr algn="ctr">
              <a:buFontTx/>
              <a:buNone/>
              <a:defRPr sz="2400" b="1"/>
            </a:lvl1pPr>
            <a:lvl2pPr algn="ctr">
              <a:buFontTx/>
              <a:buNone/>
              <a:defRPr sz="2400" b="1"/>
            </a:lvl2pPr>
            <a:lvl3pPr algn="ctr">
              <a:buFontTx/>
              <a:buNone/>
              <a:defRPr sz="2400" b="1"/>
            </a:lvl3pPr>
            <a:lvl4pPr algn="ctr">
              <a:buFontTx/>
              <a:buNone/>
              <a:defRPr sz="2400" b="1"/>
            </a:lvl4pPr>
            <a:lvl5pPr algn="ctr">
              <a:buFontTx/>
              <a:buNone/>
              <a:defRPr sz="2400" b="1"/>
            </a:lvl5pPr>
          </a:lstStyle>
          <a:p>
            <a:pPr lvl="0"/>
            <a:r>
              <a:rPr lang="en-GB" noProof="0" smtClean="0"/>
              <a:t>Click to add Subtitle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069576"/>
            <a:ext cx="6400800" cy="653220"/>
          </a:xfrm>
        </p:spPr>
        <p:txBody>
          <a:bodyPr>
            <a:noAutofit/>
          </a:bodyPr>
          <a:lstStyle>
            <a:lvl1pPr algn="ctr">
              <a:buNone/>
              <a:defRPr sz="1600" i="1"/>
            </a:lvl1pPr>
            <a:lvl2pPr>
              <a:buNone/>
              <a:defRPr sz="1600" i="1"/>
            </a:lvl2pPr>
            <a:lvl3pPr>
              <a:buNone/>
              <a:defRPr sz="1600" i="1"/>
            </a:lvl3pPr>
            <a:lvl4pPr>
              <a:buNone/>
              <a:defRPr sz="1600" i="1"/>
            </a:lvl4pPr>
            <a:lvl5pPr>
              <a:buNone/>
              <a:defRPr sz="1600" i="1"/>
            </a:lvl5pPr>
          </a:lstStyle>
          <a:p>
            <a:pPr lvl="0"/>
            <a:r>
              <a:rPr lang="en-GB" smtClean="0"/>
              <a:t>Click to add Place, Date, Name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1371600" y="5868000"/>
            <a:ext cx="6400800" cy="687600"/>
          </a:xfrm>
        </p:spPr>
        <p:txBody>
          <a:bodyPr>
            <a:normAutofit/>
          </a:bodyPr>
          <a:lstStyle>
            <a:lvl1pPr algn="ctr">
              <a:buNone/>
              <a:defRPr sz="1600" i="1" baseline="0"/>
            </a:lvl1pPr>
          </a:lstStyle>
          <a:p>
            <a:r>
              <a:rPr lang="en-GB" smtClean="0"/>
              <a:t>Click to add external logo, if relevant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1130061" y="2"/>
            <a:ext cx="955675" cy="6857999"/>
            <a:chOff x="-1130061" y="2"/>
            <a:chExt cx="955675" cy="6857999"/>
          </a:xfrm>
        </p:grpSpPr>
        <p:sp>
          <p:nvSpPr>
            <p:cNvPr id="24" name="Rectangle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130061" y="2"/>
              <a:ext cx="955675" cy="685799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endParaRPr lang="en-GB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GB" sz="10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Colors</a:t>
              </a:r>
              <a:r>
                <a:rPr lang="en-GB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GB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allowed</a:t>
              </a:r>
              <a:endParaRPr lang="en-GB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38"/>
            <p:cNvGrpSpPr/>
            <p:nvPr/>
          </p:nvGrpSpPr>
          <p:grpSpPr>
            <a:xfrm>
              <a:off x="-893763" y="1109025"/>
              <a:ext cx="428626" cy="585788"/>
              <a:chOff x="-893764" y="180975"/>
              <a:chExt cx="428626" cy="585788"/>
            </a:xfrm>
          </p:grpSpPr>
          <p:sp>
            <p:nvSpPr>
              <p:cNvPr id="51" name="Rectangle 25"/>
              <p:cNvSpPr>
                <a:spLocks noChangeArrowheads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-893764" y="180975"/>
                <a:ext cx="428626" cy="585788"/>
              </a:xfrm>
              <a:prstGeom prst="rect">
                <a:avLst/>
              </a:prstGeom>
              <a:solidFill>
                <a:srgbClr val="005A8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14"/>
              <p:cNvSpPr>
                <a:spLocks noChangeArrowheads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-833438" y="242888"/>
                <a:ext cx="331822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 0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90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140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36"/>
            <p:cNvGrpSpPr/>
            <p:nvPr/>
          </p:nvGrpSpPr>
          <p:grpSpPr>
            <a:xfrm>
              <a:off x="-893764" y="2989684"/>
              <a:ext cx="428625" cy="584200"/>
              <a:chOff x="-893764" y="1414463"/>
              <a:chExt cx="428625" cy="584200"/>
            </a:xfrm>
          </p:grpSpPr>
          <p:sp>
            <p:nvSpPr>
              <p:cNvPr id="49" name="Rectangle 25"/>
              <p:cNvSpPr>
                <a:spLocks noChangeArrowheads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 userDrawn="1">
                <p:custDataLst>
                  <p:tags r:id="rId23"/>
                </p:custDataLst>
              </p:nvPr>
            </p:nvSpPr>
            <p:spPr bwMode="auto">
              <a:xfrm>
                <a:off x="-839789" y="1465263"/>
                <a:ext cx="205184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35"/>
            <p:cNvGrpSpPr/>
            <p:nvPr/>
          </p:nvGrpSpPr>
          <p:grpSpPr>
            <a:xfrm>
              <a:off x="-893764" y="4852351"/>
              <a:ext cx="428625" cy="584200"/>
              <a:chOff x="-893764" y="2030413"/>
              <a:chExt cx="428625" cy="584200"/>
            </a:xfrm>
            <a:solidFill>
              <a:srgbClr val="DDDDDD"/>
            </a:solidFill>
          </p:grpSpPr>
          <p:sp>
            <p:nvSpPr>
              <p:cNvPr id="47" name="Rectangle 25"/>
              <p:cNvSpPr>
                <a:spLocks noChangeArrowheads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>
                <a:off x="-893764" y="2030413"/>
                <a:ext cx="428625" cy="584200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>
                <a:off x="-839789" y="2092325"/>
                <a:ext cx="346249" cy="461665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  <a:endParaRPr lang="en-GB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Rectangle 2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893764" y="5502168"/>
              <a:ext cx="428625" cy="58578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724">
                <a:defRPr/>
              </a:pPr>
              <a:endParaRPr lang="en-GB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839789" y="5564080"/>
              <a:ext cx="346249" cy="461665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</a:p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</a:p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  <a:endParaRPr lang="en-GB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" name="Group 37"/>
            <p:cNvGrpSpPr/>
            <p:nvPr/>
          </p:nvGrpSpPr>
          <p:grpSpPr>
            <a:xfrm>
              <a:off x="-893763" y="6135050"/>
              <a:ext cx="428625" cy="584200"/>
              <a:chOff x="-893763" y="798513"/>
              <a:chExt cx="428625" cy="584200"/>
            </a:xfrm>
          </p:grpSpPr>
          <p:sp>
            <p:nvSpPr>
              <p:cNvPr id="45" name="Rectangle 25"/>
              <p:cNvSpPr>
                <a:spLocks noChangeArrowheads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>
                <a:off x="-893763" y="798513"/>
                <a:ext cx="428625" cy="584200"/>
              </a:xfrm>
              <a:prstGeom prst="rect">
                <a:avLst/>
              </a:prstGeom>
              <a:solidFill>
                <a:srgbClr val="BB081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BB081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>
                <a:off x="-839788" y="860425"/>
                <a:ext cx="347663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187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8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28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50"/>
            <p:cNvGrpSpPr/>
            <p:nvPr/>
          </p:nvGrpSpPr>
          <p:grpSpPr>
            <a:xfrm>
              <a:off x="-893763" y="1735580"/>
              <a:ext cx="428626" cy="585788"/>
              <a:chOff x="-893764" y="807506"/>
              <a:chExt cx="428626" cy="585788"/>
            </a:xfrm>
          </p:grpSpPr>
          <p:sp>
            <p:nvSpPr>
              <p:cNvPr id="43" name="Rectangle 25"/>
              <p:cNvSpPr>
                <a:spLocks noChangeArrowheads="1"/>
              </p:cNvSpPr>
              <p:nvPr userDrawn="1">
                <p:custDataLst>
                  <p:tags r:id="rId16"/>
                </p:custDataLst>
              </p:nvPr>
            </p:nvSpPr>
            <p:spPr bwMode="auto">
              <a:xfrm>
                <a:off x="-893764" y="807506"/>
                <a:ext cx="428626" cy="585788"/>
              </a:xfrm>
              <a:prstGeom prst="rect">
                <a:avLst/>
              </a:prstGeom>
              <a:solidFill>
                <a:srgbClr val="6098B7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-833438" y="869419"/>
                <a:ext cx="346249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96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152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183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51"/>
            <p:cNvGrpSpPr/>
            <p:nvPr/>
          </p:nvGrpSpPr>
          <p:grpSpPr>
            <a:xfrm>
              <a:off x="-894293" y="482488"/>
              <a:ext cx="428626" cy="585788"/>
              <a:chOff x="-894293" y="1434039"/>
              <a:chExt cx="428626" cy="585788"/>
            </a:xfrm>
          </p:grpSpPr>
          <p:sp>
            <p:nvSpPr>
              <p:cNvPr id="41" name="Rectangle 25"/>
              <p:cNvSpPr>
                <a:spLocks noChangeArrowheads="1"/>
              </p:cNvSpPr>
              <p:nvPr userDrawn="1">
                <p:custDataLst>
                  <p:tags r:id="rId14"/>
                </p:custDataLst>
              </p:nvPr>
            </p:nvSpPr>
            <p:spPr bwMode="auto">
              <a:xfrm>
                <a:off x="-894293" y="1434039"/>
                <a:ext cx="428626" cy="585788"/>
              </a:xfrm>
              <a:prstGeom prst="rect">
                <a:avLst/>
              </a:prstGeom>
              <a:solidFill>
                <a:srgbClr val="06364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 userDrawn="1">
                <p:custDataLst>
                  <p:tags r:id="rId15"/>
                </p:custDataLst>
              </p:nvPr>
            </p:nvSpPr>
            <p:spPr bwMode="auto">
              <a:xfrm>
                <a:off x="-833967" y="1495952"/>
                <a:ext cx="275717" cy="461665"/>
              </a:xfrm>
              <a:prstGeom prst="rect">
                <a:avLst/>
              </a:prstGeom>
              <a:solidFill>
                <a:srgbClr val="06364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6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54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79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Rectangle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893763" y="2362113"/>
              <a:ext cx="428626" cy="585788"/>
            </a:xfrm>
            <a:prstGeom prst="rect">
              <a:avLst/>
            </a:prstGeom>
            <a:solidFill>
              <a:srgbClr val="BFD6E2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724">
                <a:defRPr/>
              </a:pPr>
              <a:endParaRPr lang="en-GB" sz="1000" dirty="0">
                <a:solidFill>
                  <a:srgbClr val="005A8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833438" y="2415562"/>
              <a:ext cx="34624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 191</a:t>
              </a:r>
            </a:p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 214</a:t>
              </a:r>
            </a:p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 226</a:t>
              </a:r>
              <a:endPara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" name="Group 32"/>
            <p:cNvGrpSpPr/>
            <p:nvPr/>
          </p:nvGrpSpPr>
          <p:grpSpPr>
            <a:xfrm>
              <a:off x="-893764" y="3611980"/>
              <a:ext cx="428625" cy="584200"/>
              <a:chOff x="-893764" y="1414463"/>
              <a:chExt cx="428625" cy="584200"/>
            </a:xfrm>
          </p:grpSpPr>
          <p:sp>
            <p:nvSpPr>
              <p:cNvPr id="39" name="Rectangle 25"/>
              <p:cNvSpPr>
                <a:spLocks noChangeArrowheads="1"/>
              </p:cNvSpPr>
              <p:nvPr userDrawn="1">
                <p:custDataLst>
                  <p:tags r:id="rId12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rgbClr val="5F5F5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 userDrawn="1">
                <p:custDataLst>
                  <p:tags r:id="rId13"/>
                </p:custDataLst>
              </p:nvPr>
            </p:nvSpPr>
            <p:spPr bwMode="auto">
              <a:xfrm>
                <a:off x="-839789" y="1465263"/>
                <a:ext cx="275717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95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95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95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oup 39"/>
            <p:cNvGrpSpPr/>
            <p:nvPr/>
          </p:nvGrpSpPr>
          <p:grpSpPr>
            <a:xfrm>
              <a:off x="-893764" y="4230047"/>
              <a:ext cx="428625" cy="584200"/>
              <a:chOff x="-893764" y="1414463"/>
              <a:chExt cx="428625" cy="584200"/>
            </a:xfrm>
          </p:grpSpPr>
          <p:sp>
            <p:nvSpPr>
              <p:cNvPr id="37" name="Rectangle 25"/>
              <p:cNvSpPr>
                <a:spLocks noChangeArrowheads="1"/>
              </p:cNvSpPr>
              <p:nvPr userDrawn="1">
                <p:custDataLst>
                  <p:tags r:id="rId10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rgbClr val="96969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16"/>
              <p:cNvSpPr>
                <a:spLocks noChangeArrowheads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>
                <a:off x="-839789" y="1465263"/>
                <a:ext cx="346249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150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150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150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ure Slide (adap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70" name="think-cell Slide" r:id="rId4" imgW="0" imgH="0" progId="">
              <p:embed/>
            </p:oleObj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914400" y="2998800"/>
            <a:ext cx="7315200" cy="493200"/>
          </a:xfrm>
        </p:spPr>
        <p:txBody>
          <a:bodyPr anchor="b" anchorCtr="0">
            <a:noAutofit/>
          </a:bodyPr>
          <a:lstStyle>
            <a:lvl1pPr algn="ctr">
              <a:buFontTx/>
              <a:buNone/>
              <a:defRPr sz="2600" b="1" baseline="0"/>
            </a:lvl1pPr>
            <a:lvl2pPr>
              <a:buFontTx/>
              <a:buNone/>
              <a:defRPr sz="3600"/>
            </a:lvl2pPr>
            <a:lvl3pPr>
              <a:buFontTx/>
              <a:buNone/>
              <a:defRPr sz="3600"/>
            </a:lvl3pPr>
            <a:lvl4pPr>
              <a:buFontTx/>
              <a:buNone/>
              <a:defRPr sz="3600"/>
            </a:lvl4pPr>
            <a:lvl5pPr>
              <a:buFontTx/>
              <a:buNone/>
              <a:defRPr sz="3600"/>
            </a:lvl5pPr>
          </a:lstStyle>
          <a:p>
            <a:pPr lvl="0"/>
            <a:r>
              <a:rPr lang="en-GB" dirty="0" smtClean="0"/>
              <a:t>Click to add: Thank you for your attention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700800"/>
            <a:ext cx="7315200" cy="885600"/>
          </a:xfrm>
        </p:spPr>
        <p:txBody>
          <a:bodyPr>
            <a:noAutofit/>
          </a:bodyPr>
          <a:lstStyle>
            <a:lvl1pPr marL="266700" marR="0" indent="-2667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2400" b="1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400" b="1"/>
            </a:lvl2pPr>
            <a:lvl3pPr algn="ctr">
              <a:buFontTx/>
              <a:buNone/>
              <a:defRPr sz="2400" b="1"/>
            </a:lvl3pPr>
            <a:lvl4pPr algn="ctr">
              <a:buFontTx/>
              <a:buNone/>
              <a:defRPr sz="2400" b="1"/>
            </a:lvl4pPr>
            <a:lvl5pPr algn="ctr">
              <a:buFontTx/>
              <a:buNone/>
              <a:defRPr sz="2400" b="1"/>
            </a:lvl5pPr>
          </a:lstStyle>
          <a:p>
            <a:pPr marL="266700" marR="0" lvl="0" indent="-266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GB" dirty="0" smtClean="0"/>
              <a:t>Click to add: Please visit out website</a:t>
            </a:r>
            <a:br>
              <a:rPr lang="en-GB" dirty="0" smtClean="0"/>
            </a:br>
            <a:r>
              <a:rPr lang="en-GB" dirty="0" smtClean="0"/>
              <a:t>www.borsodchem-group.com</a:t>
            </a:r>
          </a:p>
        </p:txBody>
      </p:sp>
      <p:pic>
        <p:nvPicPr>
          <p:cNvPr id="13" name="Picture 10" descr="BC_logo_pos_CMY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2938" y="6053138"/>
            <a:ext cx="17922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molecule_coverSmall_0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5076056" y="0"/>
            <a:ext cx="4068812" cy="2819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25513" y="6597650"/>
            <a:ext cx="213360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275013" y="6597650"/>
            <a:ext cx="1944687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260350" y="6578600"/>
            <a:ext cx="442913" cy="14446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270264-9A3F-4676-960D-8D2F346829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5513" y="6597650"/>
            <a:ext cx="2133600" cy="123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5013" y="6597650"/>
            <a:ext cx="1944687" cy="123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60350" y="6578600"/>
            <a:ext cx="442913" cy="1444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9CFA-F94E-44CD-A623-9585FF1EF3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31763"/>
            <a:ext cx="7200900" cy="9207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250825" y="1341438"/>
            <a:ext cx="7921625" cy="467995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25513" y="6597650"/>
            <a:ext cx="213360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275013" y="6597650"/>
            <a:ext cx="1944687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260350" y="6578600"/>
            <a:ext cx="442913" cy="14446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B1EC1-3BC7-45B4-BE38-EB369C150D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218" name="think-cell Slide" r:id="rId27" imgW="0" imgH="0" progId="">
              <p:embed/>
            </p:oleObj>
          </a:graphicData>
        </a:graphic>
      </p:graphicFrame>
      <p:pic>
        <p:nvPicPr>
          <p:cNvPr id="6" name="Picture 5" descr="molecule_coverSmall_01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0" y="0"/>
            <a:ext cx="4169964" cy="2924944"/>
          </a:xfrm>
          <a:prstGeom prst="rect">
            <a:avLst/>
          </a:prstGeom>
        </p:spPr>
      </p:pic>
      <p:pic>
        <p:nvPicPr>
          <p:cNvPr id="7" name="Picture 55" descr="BC_logo_pos_CMYK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526213" y="212725"/>
            <a:ext cx="23590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1600" y="3042217"/>
            <a:ext cx="6408000" cy="853200"/>
          </a:xfrm>
        </p:spPr>
        <p:txBody>
          <a:bodyPr anchor="b" anchorCtr="0">
            <a:noAutofit/>
          </a:bodyPr>
          <a:lstStyle>
            <a:lvl1pPr algn="ctr">
              <a:buFontTx/>
              <a:buNone/>
              <a:defRPr sz="3600" b="1"/>
            </a:lvl1pPr>
            <a:lvl2pPr>
              <a:buFontTx/>
              <a:buNone/>
              <a:defRPr sz="3600"/>
            </a:lvl2pPr>
            <a:lvl3pPr>
              <a:buFontTx/>
              <a:buNone/>
              <a:defRPr sz="3600"/>
            </a:lvl3pPr>
            <a:lvl4pPr>
              <a:buFontTx/>
              <a:buNone/>
              <a:defRPr sz="3600"/>
            </a:lvl4pPr>
            <a:lvl5pPr>
              <a:buFontTx/>
              <a:buNone/>
              <a:defRPr sz="3600"/>
            </a:lvl5pPr>
          </a:lstStyle>
          <a:p>
            <a:pPr lvl="0"/>
            <a:r>
              <a:rPr lang="en-GB" smtClean="0"/>
              <a:t>Click to add Title</a:t>
            </a:r>
            <a:endParaRPr lang="en-GB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039311"/>
            <a:ext cx="6400800" cy="885600"/>
          </a:xfrm>
        </p:spPr>
        <p:txBody>
          <a:bodyPr>
            <a:noAutofit/>
          </a:bodyPr>
          <a:lstStyle>
            <a:lvl1pPr algn="ctr">
              <a:buFontTx/>
              <a:buNone/>
              <a:defRPr sz="2400" b="1"/>
            </a:lvl1pPr>
            <a:lvl2pPr algn="ctr">
              <a:buFontTx/>
              <a:buNone/>
              <a:defRPr sz="2400" b="1"/>
            </a:lvl2pPr>
            <a:lvl3pPr algn="ctr">
              <a:buFontTx/>
              <a:buNone/>
              <a:defRPr sz="2400" b="1"/>
            </a:lvl3pPr>
            <a:lvl4pPr algn="ctr">
              <a:buFontTx/>
              <a:buNone/>
              <a:defRPr sz="2400" b="1"/>
            </a:lvl4pPr>
            <a:lvl5pPr algn="ctr">
              <a:buFontTx/>
              <a:buNone/>
              <a:defRPr sz="2400" b="1"/>
            </a:lvl5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071216"/>
            <a:ext cx="6400800" cy="631183"/>
          </a:xfrm>
        </p:spPr>
        <p:txBody>
          <a:bodyPr>
            <a:noAutofit/>
          </a:bodyPr>
          <a:lstStyle>
            <a:lvl1pPr algn="ctr">
              <a:buNone/>
              <a:defRPr sz="1600" i="1"/>
            </a:lvl1pPr>
            <a:lvl2pPr>
              <a:buNone/>
              <a:defRPr sz="1600" i="1"/>
            </a:lvl2pPr>
            <a:lvl3pPr>
              <a:buNone/>
              <a:defRPr sz="1600" i="1"/>
            </a:lvl3pPr>
            <a:lvl4pPr>
              <a:buNone/>
              <a:defRPr sz="1600" i="1"/>
            </a:lvl4pPr>
            <a:lvl5pPr>
              <a:buNone/>
              <a:defRPr sz="1600" i="1"/>
            </a:lvl5pPr>
          </a:lstStyle>
          <a:p>
            <a:pPr lvl="0"/>
            <a:r>
              <a:rPr lang="en-GB" smtClean="0"/>
              <a:t>Click to add Place, Date, Name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1371600" y="5868000"/>
            <a:ext cx="6400800" cy="687600"/>
          </a:xfrm>
        </p:spPr>
        <p:txBody>
          <a:bodyPr>
            <a:normAutofit/>
          </a:bodyPr>
          <a:lstStyle>
            <a:lvl1pPr algn="ctr">
              <a:buNone/>
              <a:defRPr sz="1600" i="1" baseline="0"/>
            </a:lvl1pPr>
          </a:lstStyle>
          <a:p>
            <a:r>
              <a:rPr lang="en-GB" smtClean="0"/>
              <a:t>Click to add external logo, if relevant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1130061" y="2"/>
            <a:ext cx="955675" cy="6857999"/>
            <a:chOff x="-1130061" y="2"/>
            <a:chExt cx="955675" cy="6857999"/>
          </a:xfrm>
        </p:grpSpPr>
        <p:sp>
          <p:nvSpPr>
            <p:cNvPr id="15" name="Rectangle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130061" y="2"/>
              <a:ext cx="955675" cy="685799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endParaRPr lang="en-GB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GB" sz="10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Colors</a:t>
              </a:r>
              <a:r>
                <a:rPr lang="en-GB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GB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allowed</a:t>
              </a:r>
              <a:endParaRPr lang="en-GB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38"/>
            <p:cNvGrpSpPr/>
            <p:nvPr/>
          </p:nvGrpSpPr>
          <p:grpSpPr>
            <a:xfrm>
              <a:off x="-893763" y="1109025"/>
              <a:ext cx="428626" cy="585788"/>
              <a:chOff x="-893764" y="180975"/>
              <a:chExt cx="428626" cy="585788"/>
            </a:xfrm>
          </p:grpSpPr>
          <p:sp>
            <p:nvSpPr>
              <p:cNvPr id="46" name="Rectangle 25"/>
              <p:cNvSpPr>
                <a:spLocks noChangeArrowheads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-893764" y="180975"/>
                <a:ext cx="428626" cy="585788"/>
              </a:xfrm>
              <a:prstGeom prst="rect">
                <a:avLst/>
              </a:prstGeom>
              <a:solidFill>
                <a:srgbClr val="005A8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14"/>
              <p:cNvSpPr>
                <a:spLocks noChangeArrowheads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-833438" y="242888"/>
                <a:ext cx="331822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 0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90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140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36"/>
            <p:cNvGrpSpPr/>
            <p:nvPr/>
          </p:nvGrpSpPr>
          <p:grpSpPr>
            <a:xfrm>
              <a:off x="-893764" y="2989684"/>
              <a:ext cx="428625" cy="584200"/>
              <a:chOff x="-893764" y="1414463"/>
              <a:chExt cx="428625" cy="584200"/>
            </a:xfrm>
          </p:grpSpPr>
          <p:sp>
            <p:nvSpPr>
              <p:cNvPr id="44" name="Rectangle 25"/>
              <p:cNvSpPr>
                <a:spLocks noChangeArrowheads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16"/>
              <p:cNvSpPr>
                <a:spLocks noChangeArrowheads="1"/>
              </p:cNvSpPr>
              <p:nvPr userDrawn="1">
                <p:custDataLst>
                  <p:tags r:id="rId23"/>
                </p:custDataLst>
              </p:nvPr>
            </p:nvSpPr>
            <p:spPr bwMode="auto">
              <a:xfrm>
                <a:off x="-839789" y="1465263"/>
                <a:ext cx="205184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35"/>
            <p:cNvGrpSpPr/>
            <p:nvPr/>
          </p:nvGrpSpPr>
          <p:grpSpPr>
            <a:xfrm>
              <a:off x="-893764" y="4852351"/>
              <a:ext cx="428625" cy="584200"/>
              <a:chOff x="-893764" y="2030413"/>
              <a:chExt cx="428625" cy="584200"/>
            </a:xfrm>
            <a:solidFill>
              <a:srgbClr val="DDDDDD"/>
            </a:solidFill>
          </p:grpSpPr>
          <p:sp>
            <p:nvSpPr>
              <p:cNvPr id="42" name="Rectangle 25"/>
              <p:cNvSpPr>
                <a:spLocks noChangeArrowheads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>
                <a:off x="-893764" y="2030413"/>
                <a:ext cx="428625" cy="584200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>
                <a:off x="-839789" y="2092325"/>
                <a:ext cx="346249" cy="461665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  <a:endParaRPr lang="en-GB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Rectangle 2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893764" y="5502168"/>
              <a:ext cx="428625" cy="58578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724">
                <a:defRPr/>
              </a:pPr>
              <a:endParaRPr lang="en-GB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839789" y="5564080"/>
              <a:ext cx="346249" cy="461665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</a:p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</a:p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  <a:endParaRPr lang="en-GB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37"/>
            <p:cNvGrpSpPr/>
            <p:nvPr/>
          </p:nvGrpSpPr>
          <p:grpSpPr>
            <a:xfrm>
              <a:off x="-893763" y="6135050"/>
              <a:ext cx="428625" cy="584200"/>
              <a:chOff x="-893763" y="798513"/>
              <a:chExt cx="428625" cy="584200"/>
            </a:xfrm>
          </p:grpSpPr>
          <p:sp>
            <p:nvSpPr>
              <p:cNvPr id="40" name="Rectangle 25"/>
              <p:cNvSpPr>
                <a:spLocks noChangeArrowheads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>
                <a:off x="-893763" y="798513"/>
                <a:ext cx="428625" cy="584200"/>
              </a:xfrm>
              <a:prstGeom prst="rect">
                <a:avLst/>
              </a:prstGeom>
              <a:solidFill>
                <a:srgbClr val="BB081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BB081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15"/>
              <p:cNvSpPr>
                <a:spLocks noChangeArrowheads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>
                <a:off x="-839788" y="860425"/>
                <a:ext cx="347663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187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8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28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50"/>
            <p:cNvGrpSpPr/>
            <p:nvPr/>
          </p:nvGrpSpPr>
          <p:grpSpPr>
            <a:xfrm>
              <a:off x="-893763" y="1735580"/>
              <a:ext cx="428626" cy="585788"/>
              <a:chOff x="-893764" y="807506"/>
              <a:chExt cx="428626" cy="585788"/>
            </a:xfrm>
          </p:grpSpPr>
          <p:sp>
            <p:nvSpPr>
              <p:cNvPr id="38" name="Rectangle 25"/>
              <p:cNvSpPr>
                <a:spLocks noChangeArrowheads="1"/>
              </p:cNvSpPr>
              <p:nvPr userDrawn="1">
                <p:custDataLst>
                  <p:tags r:id="rId16"/>
                </p:custDataLst>
              </p:nvPr>
            </p:nvSpPr>
            <p:spPr bwMode="auto">
              <a:xfrm>
                <a:off x="-893764" y="807506"/>
                <a:ext cx="428626" cy="585788"/>
              </a:xfrm>
              <a:prstGeom prst="rect">
                <a:avLst/>
              </a:prstGeom>
              <a:solidFill>
                <a:srgbClr val="6098B7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14"/>
              <p:cNvSpPr>
                <a:spLocks noChangeArrowheads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-833438" y="869419"/>
                <a:ext cx="346249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96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152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183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51"/>
            <p:cNvGrpSpPr/>
            <p:nvPr/>
          </p:nvGrpSpPr>
          <p:grpSpPr>
            <a:xfrm>
              <a:off x="-894293" y="482488"/>
              <a:ext cx="428626" cy="585788"/>
              <a:chOff x="-894293" y="1434039"/>
              <a:chExt cx="428626" cy="585788"/>
            </a:xfrm>
          </p:grpSpPr>
          <p:sp>
            <p:nvSpPr>
              <p:cNvPr id="36" name="Rectangle 25"/>
              <p:cNvSpPr>
                <a:spLocks noChangeArrowheads="1"/>
              </p:cNvSpPr>
              <p:nvPr userDrawn="1">
                <p:custDataLst>
                  <p:tags r:id="rId14"/>
                </p:custDataLst>
              </p:nvPr>
            </p:nvSpPr>
            <p:spPr bwMode="auto">
              <a:xfrm>
                <a:off x="-894293" y="1434039"/>
                <a:ext cx="428626" cy="585788"/>
              </a:xfrm>
              <a:prstGeom prst="rect">
                <a:avLst/>
              </a:prstGeom>
              <a:solidFill>
                <a:srgbClr val="06364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14"/>
              <p:cNvSpPr>
                <a:spLocks noChangeArrowheads="1"/>
              </p:cNvSpPr>
              <p:nvPr userDrawn="1">
                <p:custDataLst>
                  <p:tags r:id="rId15"/>
                </p:custDataLst>
              </p:nvPr>
            </p:nvSpPr>
            <p:spPr bwMode="auto">
              <a:xfrm>
                <a:off x="-833967" y="1495952"/>
                <a:ext cx="275717" cy="461665"/>
              </a:xfrm>
              <a:prstGeom prst="rect">
                <a:avLst/>
              </a:prstGeom>
              <a:solidFill>
                <a:srgbClr val="06364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6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54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79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Rectangle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893763" y="2362113"/>
              <a:ext cx="428626" cy="585788"/>
            </a:xfrm>
            <a:prstGeom prst="rect">
              <a:avLst/>
            </a:prstGeom>
            <a:solidFill>
              <a:srgbClr val="BFD6E2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724">
                <a:defRPr/>
              </a:pPr>
              <a:endParaRPr lang="en-GB" sz="1000" dirty="0">
                <a:solidFill>
                  <a:srgbClr val="005A8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833438" y="2415562"/>
              <a:ext cx="34624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 191</a:t>
              </a:r>
            </a:p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 214</a:t>
              </a:r>
            </a:p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 226</a:t>
              </a:r>
              <a:endPara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" name="Group 32"/>
            <p:cNvGrpSpPr/>
            <p:nvPr/>
          </p:nvGrpSpPr>
          <p:grpSpPr>
            <a:xfrm>
              <a:off x="-893764" y="3611980"/>
              <a:ext cx="428625" cy="584200"/>
              <a:chOff x="-893764" y="1414463"/>
              <a:chExt cx="428625" cy="584200"/>
            </a:xfrm>
          </p:grpSpPr>
          <p:sp>
            <p:nvSpPr>
              <p:cNvPr id="34" name="Rectangle 25"/>
              <p:cNvSpPr>
                <a:spLocks noChangeArrowheads="1"/>
              </p:cNvSpPr>
              <p:nvPr userDrawn="1">
                <p:custDataLst>
                  <p:tags r:id="rId12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rgbClr val="5F5F5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16"/>
              <p:cNvSpPr>
                <a:spLocks noChangeArrowheads="1"/>
              </p:cNvSpPr>
              <p:nvPr userDrawn="1">
                <p:custDataLst>
                  <p:tags r:id="rId13"/>
                </p:custDataLst>
              </p:nvPr>
            </p:nvSpPr>
            <p:spPr bwMode="auto">
              <a:xfrm>
                <a:off x="-839789" y="1465263"/>
                <a:ext cx="275717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95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95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95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39"/>
            <p:cNvGrpSpPr/>
            <p:nvPr/>
          </p:nvGrpSpPr>
          <p:grpSpPr>
            <a:xfrm>
              <a:off x="-893764" y="4230047"/>
              <a:ext cx="428625" cy="584200"/>
              <a:chOff x="-893764" y="1414463"/>
              <a:chExt cx="428625" cy="584200"/>
            </a:xfrm>
          </p:grpSpPr>
          <p:sp>
            <p:nvSpPr>
              <p:cNvPr id="32" name="Rectangle 25"/>
              <p:cNvSpPr>
                <a:spLocks noChangeArrowheads="1"/>
              </p:cNvSpPr>
              <p:nvPr userDrawn="1">
                <p:custDataLst>
                  <p:tags r:id="rId10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rgbClr val="96969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16"/>
              <p:cNvSpPr>
                <a:spLocks noChangeArrowheads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>
                <a:off x="-839789" y="1465263"/>
                <a:ext cx="346249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150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150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150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Agenda</a:t>
            </a:r>
            <a:endParaRPr lang="en-GB" dirty="0"/>
          </a:p>
        </p:txBody>
      </p:sp>
      <p:pic>
        <p:nvPicPr>
          <p:cNvPr id="5" name="Picture 4" descr="molecule_coverSmall_01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pic>
        <p:nvPicPr>
          <p:cNvPr id="8" name="Picture 8" descr="BC_logo_pos_CMYK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>
            <p:custDataLst>
              <p:tags r:id="rId3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1628775"/>
            <a:ext cx="7834312" cy="4392613"/>
          </a:xfrm>
        </p:spPr>
        <p:txBody>
          <a:bodyPr/>
          <a:lstStyle>
            <a:lvl1pPr marL="342900" indent="-342900">
              <a:spcBef>
                <a:spcPts val="2400"/>
              </a:spcBef>
              <a:buFont typeface="+mj-lt"/>
              <a:buAutoNum type="alphaUcPeriod"/>
              <a:defRPr b="1"/>
            </a:lvl1pPr>
            <a:lvl2pPr marL="625475" indent="-263525">
              <a:buNone/>
              <a:defRPr sz="1600"/>
            </a:lvl2pPr>
            <a:lvl3pPr marL="987425" indent="-361950"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</a:p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</a:p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16" y="2168861"/>
            <a:ext cx="7128384" cy="369332"/>
          </a:xfrm>
        </p:spPr>
        <p:txBody>
          <a:bodyPr>
            <a:spAutoFit/>
          </a:bodyPr>
          <a:lstStyle>
            <a:lvl1pPr marL="533400" indent="-533400">
              <a:buFont typeface="+mj-lt"/>
              <a:buAutoNum type="alphaUcPeriod"/>
              <a:defRPr b="1"/>
            </a:lvl1pPr>
            <a:lvl2pPr marL="617538" indent="-261938">
              <a:buFont typeface="+mj-lt"/>
              <a:buNone/>
              <a:defRPr sz="1600"/>
            </a:lvl2pPr>
            <a:lvl3pPr marL="985838" indent="-355600">
              <a:buFont typeface="+mj-lt"/>
              <a:buNone/>
              <a:defRPr sz="1600"/>
            </a:lvl3pPr>
            <a:lvl4pPr marL="617538" indent="-261938">
              <a:buFont typeface="+mj-lt"/>
              <a:buNone/>
              <a:defRPr sz="1600"/>
            </a:lvl4pPr>
          </a:lstStyle>
          <a:p>
            <a:pPr lvl="0"/>
            <a:r>
              <a:rPr lang="en-GB" smtClean="0"/>
              <a:t>Click to add Chapter</a:t>
            </a:r>
            <a:endParaRPr lang="en-GB" dirty="0" smtClean="0"/>
          </a:p>
        </p:txBody>
      </p:sp>
      <p:pic>
        <p:nvPicPr>
          <p:cNvPr id="5" name="Picture 4" descr="molecule_coverSmall_01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pic>
        <p:nvPicPr>
          <p:cNvPr id="8" name="Picture 8" descr="BC_logo_pos_CMYK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>
            <p:custDataLst>
              <p:tags r:id="rId3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42" name="think-cell Slide" r:id="rId5" imgW="0" imgH="0" progId="">
              <p:embed/>
            </p:oleObj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396000" y="1627200"/>
            <a:ext cx="7848000" cy="4392000"/>
          </a:xfrm>
          <a:prstGeom prst="rect">
            <a:avLst/>
          </a:prstGeom>
          <a:ln w="12700"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smtClean="0"/>
              <a:t>Click icon to add content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Agenda</a:t>
            </a:r>
            <a:endParaRPr lang="en-GB" dirty="0"/>
          </a:p>
        </p:txBody>
      </p:sp>
      <p:pic>
        <p:nvPicPr>
          <p:cNvPr id="5" name="Picture 4" descr="molecule_coverSmall_01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pic>
        <p:nvPicPr>
          <p:cNvPr id="8" name="Picture 8" descr="BC_logo_pos_CMYK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>
            <p:custDataLst>
              <p:tags r:id="rId3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1628775"/>
            <a:ext cx="7834312" cy="4392613"/>
          </a:xfrm>
        </p:spPr>
        <p:txBody>
          <a:bodyPr/>
          <a:lstStyle>
            <a:lvl1pPr marL="342900" indent="-342900">
              <a:spcBef>
                <a:spcPts val="2400"/>
              </a:spcBef>
              <a:buFont typeface="+mj-lt"/>
              <a:buAutoNum type="alphaUcPeriod"/>
              <a:defRPr b="1"/>
            </a:lvl1pPr>
            <a:lvl2pPr marL="625475" indent="-263525">
              <a:buNone/>
              <a:defRPr sz="1600"/>
            </a:lvl2pPr>
            <a:lvl3pPr marL="987425" indent="-361950"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</a:p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</a:p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266" name="think-cell Slide" r:id="rId5" imgW="0" imgH="0" progId="">
              <p:embed/>
            </p:oleObj>
          </a:graphicData>
        </a:graphic>
      </p:graphicFrame>
      <p:sp>
        <p:nvSpPr>
          <p:cNvPr id="12" name="Table Placeholder 11"/>
          <p:cNvSpPr>
            <a:spLocks noGrp="1"/>
          </p:cNvSpPr>
          <p:nvPr>
            <p:ph type="tbl" sz="quarter" idx="13"/>
            <p:custDataLst>
              <p:tags r:id="rId2"/>
            </p:custDataLst>
          </p:nvPr>
        </p:nvSpPr>
        <p:spPr/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smtClean="0"/>
              <a:t>Click icon to add table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2Columns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6000" y="1627200"/>
            <a:ext cx="3600000" cy="4392000"/>
          </a:xfrm>
          <a:prstGeom prst="rect">
            <a:avLst/>
          </a:prstGeom>
          <a:ln w="12700"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 baseline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sz="14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643438" y="1627188"/>
            <a:ext cx="3600450" cy="43926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smtClean="0"/>
              <a:t>Click icon to edit content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290" name="think-cell Slide" r:id="rId4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314" name="think-cell Slide" r:id="rId3" imgW="0" imgH="0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ure Slide (adap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338" name="think-cell Slide" r:id="rId4" imgW="0" imgH="0" progId="">
              <p:embed/>
            </p:oleObj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914400" y="2998800"/>
            <a:ext cx="7315200" cy="493200"/>
          </a:xfrm>
        </p:spPr>
        <p:txBody>
          <a:bodyPr anchor="b" anchorCtr="0">
            <a:noAutofit/>
          </a:bodyPr>
          <a:lstStyle>
            <a:lvl1pPr algn="ctr">
              <a:buFontTx/>
              <a:buNone/>
              <a:defRPr sz="2600" b="1"/>
            </a:lvl1pPr>
            <a:lvl2pPr>
              <a:buFontTx/>
              <a:buNone/>
              <a:defRPr sz="3600"/>
            </a:lvl2pPr>
            <a:lvl3pPr>
              <a:buFontTx/>
              <a:buNone/>
              <a:defRPr sz="3600"/>
            </a:lvl3pPr>
            <a:lvl4pPr>
              <a:buFontTx/>
              <a:buNone/>
              <a:defRPr sz="3600"/>
            </a:lvl4pPr>
            <a:lvl5pPr>
              <a:buFontTx/>
              <a:buNone/>
              <a:defRPr sz="3600"/>
            </a:lvl5pPr>
          </a:lstStyle>
          <a:p>
            <a:pPr lvl="0"/>
            <a:r>
              <a:rPr lang="en-GB" smtClean="0"/>
              <a:t>Click to add "Thank you for your attention"</a:t>
            </a:r>
            <a:endParaRPr lang="en-GB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700800"/>
            <a:ext cx="7315200" cy="885600"/>
          </a:xfrm>
        </p:spPr>
        <p:txBody>
          <a:bodyPr>
            <a:noAutofit/>
          </a:bodyPr>
          <a:lstStyle>
            <a:lvl1pPr marL="266700" marR="0" indent="-266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2400" b="1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400" b="1"/>
            </a:lvl2pPr>
            <a:lvl3pPr algn="ctr">
              <a:buFontTx/>
              <a:buNone/>
              <a:defRPr sz="2400" b="1"/>
            </a:lvl3pPr>
            <a:lvl4pPr algn="ctr">
              <a:buFontTx/>
              <a:buNone/>
              <a:defRPr sz="2400" b="1"/>
            </a:lvl4pPr>
            <a:lvl5pPr algn="ctr">
              <a:buFontTx/>
              <a:buNone/>
              <a:defRPr sz="2400" b="1"/>
            </a:lvl5pPr>
          </a:lstStyle>
          <a:p>
            <a:pPr marL="266700" marR="0" lvl="0" indent="-266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GB" smtClean="0"/>
              <a:t>Click to add "Please visit out website</a:t>
            </a:r>
            <a:br>
              <a:rPr lang="en-GB" smtClean="0"/>
            </a:br>
            <a:r>
              <a:rPr lang="en-GB" smtClean="0"/>
              <a:t>www.borsodchem-group.com</a:t>
            </a:r>
            <a:endParaRPr lang="en-GB" dirty="0" smtClean="0"/>
          </a:p>
        </p:txBody>
      </p:sp>
      <p:pic>
        <p:nvPicPr>
          <p:cNvPr id="13" name="Picture 10" descr="BC_logo_pos_CMY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2938" y="6053138"/>
            <a:ext cx="17922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molecule_coverSmall_0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5076056" y="0"/>
            <a:ext cx="4068812" cy="2819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16" y="2168861"/>
            <a:ext cx="7128384" cy="369332"/>
          </a:xfrm>
        </p:spPr>
        <p:txBody>
          <a:bodyPr>
            <a:spAutoFit/>
          </a:bodyPr>
          <a:lstStyle>
            <a:lvl1pPr marL="533400" indent="-533400">
              <a:buFont typeface="+mj-lt"/>
              <a:buAutoNum type="alphaUcPeriod"/>
              <a:defRPr b="1"/>
            </a:lvl1pPr>
            <a:lvl2pPr marL="617538" indent="-261938">
              <a:buFont typeface="+mj-lt"/>
              <a:buNone/>
              <a:defRPr sz="1600"/>
            </a:lvl2pPr>
            <a:lvl3pPr marL="985838" indent="-355600">
              <a:buFont typeface="+mj-lt"/>
              <a:buNone/>
              <a:defRPr sz="1600"/>
            </a:lvl3pPr>
            <a:lvl4pPr marL="617538" indent="-261938">
              <a:buFont typeface="+mj-lt"/>
              <a:buNone/>
              <a:defRPr sz="1600"/>
            </a:lvl4pPr>
          </a:lstStyle>
          <a:p>
            <a:pPr lvl="0"/>
            <a:r>
              <a:rPr lang="en-GB" smtClean="0"/>
              <a:t>Click to add Chapter</a:t>
            </a:r>
            <a:endParaRPr lang="en-GB" dirty="0" smtClean="0"/>
          </a:p>
        </p:txBody>
      </p:sp>
      <p:pic>
        <p:nvPicPr>
          <p:cNvPr id="5" name="Picture 4" descr="molecule_coverSmall_01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pic>
        <p:nvPicPr>
          <p:cNvPr id="8" name="Picture 8" descr="BC_logo_pos_CMYK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>
            <p:custDataLst>
              <p:tags r:id="rId3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97" name="think-cell Slide" r:id="rId6" imgW="0" imgH="0" progId="">
              <p:embed/>
            </p:oleObj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4" name="think-cell Slide" r:id="rId6" imgW="0" imgH="0" progId="">
              <p:embed/>
            </p:oleObj>
          </a:graphicData>
        </a:graphic>
      </p:graphicFrame>
      <p:sp>
        <p:nvSpPr>
          <p:cNvPr id="12" name="Table Placeholder 11"/>
          <p:cNvSpPr>
            <a:spLocks noGrp="1"/>
          </p:cNvSpPr>
          <p:nvPr>
            <p:ph type="tbl" sz="quarter" idx="13"/>
            <p:custDataLst>
              <p:tags r:id="rId2"/>
            </p:custDataLst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hu-HU" smtClean="0"/>
              <a:t>Táblázat beszúrásához kattintson az ikonra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Title 2Columns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362" name="think-cell Slide" r:id="rId7" imgW="0" imgH="0" progId="">
              <p:embed/>
            </p:oleObj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4" hasCustomPrompt="1"/>
            <p:custDataLst>
              <p:tags r:id="rId2"/>
            </p:custDataLst>
          </p:nvPr>
        </p:nvSpPr>
        <p:spPr>
          <a:xfrm>
            <a:off x="4643438" y="1627188"/>
            <a:ext cx="3600450" cy="43926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 smtClean="0"/>
              <a:t>Click icon to edit content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396000" y="1627200"/>
            <a:ext cx="3600000" cy="4392000"/>
          </a:xfrm>
          <a:prstGeom prst="rect">
            <a:avLst/>
          </a:prstGeom>
          <a:ln w="12700"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 baseline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sz="14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2" name="think-cell Slide" r:id="rId5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6" name="think-cell Slide" r:id="rId3" imgW="0" imgH="0" progId="">
              <p:embed/>
            </p:oleObj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vmlDrawing" Target="../drawings/vmlDrawing9.vml"/><Relationship Id="rId18" Type="http://schemas.openxmlformats.org/officeDocument/2006/relationships/tags" Target="../tags/tag55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tags" Target="../tags/tag54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5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52.xml"/><Relationship Id="rId10" Type="http://schemas.openxmlformats.org/officeDocument/2006/relationships/slideLayout" Target="../slideLayouts/slideLayout24.xml"/><Relationship Id="rId19" Type="http://schemas.openxmlformats.org/officeDocument/2006/relationships/oleObject" Target="../embeddings/oleObject9.bin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23" imgW="0" imgH="0" progId="">
              <p:embed/>
            </p:oleObj>
          </a:graphicData>
        </a:graphic>
      </p:graphicFrame>
      <p:pic>
        <p:nvPicPr>
          <p:cNvPr id="14" name="Picture 13" descr="molecule_coverSmall_01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395288" y="244800"/>
            <a:ext cx="5976000" cy="67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396000" y="1628774"/>
            <a:ext cx="784800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  <p:pic>
        <p:nvPicPr>
          <p:cNvPr id="15" name="Picture 8" descr="BC_logo_pos_CMYK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>
            <p:custDataLst>
              <p:tags r:id="rId21"/>
            </p:custDataLst>
          </p:nvPr>
        </p:nvCxnSpPr>
        <p:spPr>
          <a:xfrm>
            <a:off x="2818800" y="1220400"/>
            <a:ext cx="5410800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8" name="Group 17"/>
          <p:cNvGrpSpPr/>
          <p:nvPr>
            <p:custDataLst>
              <p:tags r:id="rId22"/>
            </p:custDataLst>
          </p:nvPr>
        </p:nvGrpSpPr>
        <p:grpSpPr>
          <a:xfrm>
            <a:off x="381600" y="1065600"/>
            <a:ext cx="2592000" cy="309600"/>
            <a:chOff x="381600" y="1065600"/>
            <a:chExt cx="2592000" cy="309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482400" y="1065600"/>
              <a:ext cx="2404800" cy="3096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5A8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381600" y="1220400"/>
              <a:ext cx="2592000" cy="0"/>
            </a:xfrm>
            <a:prstGeom prst="line">
              <a:avLst/>
            </a:prstGeom>
            <a:noFill/>
            <a:ln w="1270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486855" y="6432219"/>
            <a:ext cx="265176" cy="1384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fld id="{6CE8C368-3382-4C28-AE75-DF7C05ACA19D}" type="slidenum">
              <a:rPr lang="en-GB" sz="8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en-GB" sz="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9" r:id="rId2"/>
    <p:sldLayoutId id="2147483671" r:id="rId3"/>
    <p:sldLayoutId id="2147483670" r:id="rId4"/>
    <p:sldLayoutId id="2147483655" r:id="rId5"/>
    <p:sldLayoutId id="2147483656" r:id="rId6"/>
    <p:sldLayoutId id="2147483653" r:id="rId7"/>
    <p:sldLayoutId id="2147483657" r:id="rId8"/>
    <p:sldLayoutId id="2147483658" r:id="rId9"/>
    <p:sldLayoutId id="2147483659" r:id="rId10"/>
    <p:sldLayoutId id="2147483675" r:id="rId11"/>
    <p:sldLayoutId id="2147483677" r:id="rId12"/>
    <p:sldLayoutId id="2147483679" r:id="rId13"/>
    <p:sldLayoutId id="214748368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Clr>
          <a:schemeClr val="accent1"/>
        </a:buClr>
        <a:buSzPct val="90000"/>
        <a:buFont typeface="Wingdings" pitchFamily="2" charset="2"/>
        <a:buChar char="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66400" algn="l" defTabSz="914400" rtl="0" eaLnBrk="1" latinLnBrk="0" hangingPunct="1">
        <a:spcBef>
          <a:spcPts val="400"/>
        </a:spcBef>
        <a:buClr>
          <a:schemeClr val="accent1"/>
        </a:buClr>
        <a:buFont typeface="Symbol" pitchFamily="18" charset="2"/>
        <a:buChar char="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9138" indent="-177800" algn="l" defTabSz="914400" rtl="0" eaLnBrk="1" latinLnBrk="0" hangingPunct="1">
        <a:spcBef>
          <a:spcPts val="400"/>
        </a:spcBef>
        <a:buClr>
          <a:schemeClr val="accent1"/>
        </a:buClr>
        <a:buFont typeface="Symbol" pitchFamily="18" charset="2"/>
        <a:buChar char="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177800" algn="l" defTabSz="914400" rtl="0" eaLnBrk="1" latinLnBrk="0" hangingPunct="1">
        <a:spcBef>
          <a:spcPts val="400"/>
        </a:spcBef>
        <a:buClr>
          <a:schemeClr val="accent1"/>
        </a:buClr>
        <a:buSzPct val="60000"/>
        <a:buFont typeface="Wingdings" pitchFamily="2" charset="2"/>
        <a:buChar char="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194" name="think-cell Slide" r:id="rId19" imgW="0" imgH="0" progId="">
              <p:embed/>
            </p:oleObj>
          </a:graphicData>
        </a:graphic>
      </p:graphicFrame>
      <p:pic>
        <p:nvPicPr>
          <p:cNvPr id="14" name="Picture 13" descr="molecule_coverSmall_01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395288" y="244800"/>
            <a:ext cx="5976000" cy="67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396000" y="1628774"/>
            <a:ext cx="784800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  <p:pic>
        <p:nvPicPr>
          <p:cNvPr id="15" name="Picture 8" descr="BC_logo_pos_CMYK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>
            <p:custDataLst>
              <p:tags r:id="rId18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86855" y="6432219"/>
            <a:ext cx="265176" cy="1384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fld id="{6CE8C368-3382-4C28-AE75-DF7C05ACA19D}" type="slidenum">
              <a:rPr lang="en-GB" sz="8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en-GB" sz="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Clr>
          <a:schemeClr val="accent1"/>
        </a:buClr>
        <a:buSzPct val="90000"/>
        <a:buFont typeface="Wingdings" pitchFamily="2" charset="2"/>
        <a:buChar char="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66400" algn="l" defTabSz="914400" rtl="0" eaLnBrk="1" latinLnBrk="0" hangingPunct="1">
        <a:spcBef>
          <a:spcPts val="400"/>
        </a:spcBef>
        <a:buClr>
          <a:schemeClr val="accent1"/>
        </a:buClr>
        <a:buFont typeface="Symbol" pitchFamily="18" charset="2"/>
        <a:buChar char="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9138" indent="-177800" algn="l" defTabSz="914400" rtl="0" eaLnBrk="1" latinLnBrk="0" hangingPunct="1">
        <a:spcBef>
          <a:spcPts val="400"/>
        </a:spcBef>
        <a:buClr>
          <a:schemeClr val="accent1"/>
        </a:buClr>
        <a:buFont typeface="Symbol" pitchFamily="18" charset="2"/>
        <a:buChar char="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177800" algn="l" defTabSz="914400" rtl="0" eaLnBrk="1" latinLnBrk="0" hangingPunct="1">
        <a:spcBef>
          <a:spcPts val="400"/>
        </a:spcBef>
        <a:buClr>
          <a:schemeClr val="accent1"/>
        </a:buClr>
        <a:buSzPct val="60000"/>
        <a:buFont typeface="Wingdings" pitchFamily="2" charset="2"/>
        <a:buChar char="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kumentum4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47664" y="2564904"/>
            <a:ext cx="7016824" cy="3728072"/>
          </a:xfrm>
        </p:spPr>
        <p:txBody>
          <a:bodyPr/>
          <a:lstStyle/>
          <a:p>
            <a:r>
              <a:rPr lang="hu-HU" sz="2000" dirty="0" smtClean="0"/>
              <a:t>Megoldások a szennyvíziszap mennyiségének csökkentésére a  BorsodChem </a:t>
            </a:r>
            <a:r>
              <a:rPr lang="hu-HU" sz="2000" dirty="0" err="1" smtClean="0"/>
              <a:t>Zrt-nél</a:t>
            </a:r>
            <a:endParaRPr lang="hu-HU" sz="2000" dirty="0" smtClean="0"/>
          </a:p>
          <a:p>
            <a:endParaRPr lang="hu-HU" sz="2000" dirty="0" smtClean="0"/>
          </a:p>
          <a:p>
            <a:r>
              <a:rPr lang="en-GB" sz="1400" dirty="0" err="1" smtClean="0"/>
              <a:t>Harsányi</a:t>
            </a:r>
            <a:r>
              <a:rPr lang="hu-HU" sz="1400" dirty="0" smtClean="0"/>
              <a:t> Péter</a:t>
            </a:r>
          </a:p>
          <a:p>
            <a:endParaRPr lang="hu-HU" sz="1400" dirty="0" smtClean="0"/>
          </a:p>
          <a:p>
            <a:endParaRPr lang="hu-HU" sz="1400" dirty="0" smtClean="0"/>
          </a:p>
          <a:p>
            <a:pPr>
              <a:spcBef>
                <a:spcPts val="0"/>
              </a:spcBef>
            </a:pPr>
            <a:r>
              <a:rPr lang="hu-HU" sz="1600" dirty="0" smtClean="0"/>
              <a:t>2011. október 6.</a:t>
            </a:r>
          </a:p>
          <a:p>
            <a:pPr>
              <a:spcBef>
                <a:spcPts val="0"/>
              </a:spcBef>
            </a:pPr>
            <a:r>
              <a:rPr lang="hu-HU" sz="1600" dirty="0" smtClean="0"/>
              <a:t>Zsámbék</a:t>
            </a:r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Szennyvíziszap keletkezési helyei és jellemzői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pc="-40" dirty="0" smtClean="0"/>
              <a:t>Szennyvíziszap kezelésének lehetőségei és megoldásai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396000" y="1628774"/>
            <a:ext cx="6192224" cy="3312393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Szervetlen technológiai sor</a:t>
            </a:r>
          </a:p>
          <a:p>
            <a:pPr lvl="1"/>
            <a:r>
              <a:rPr lang="hu-HU" dirty="0" smtClean="0"/>
              <a:t>Előülepítők:</a:t>
            </a:r>
          </a:p>
          <a:p>
            <a:pPr lvl="2"/>
            <a:r>
              <a:rPr lang="hu-HU" dirty="0" smtClean="0"/>
              <a:t>Semlegesítéskor nem lereagált inert anyagok</a:t>
            </a:r>
          </a:p>
          <a:p>
            <a:pPr lvl="2"/>
            <a:r>
              <a:rPr lang="hu-HU" dirty="0" smtClean="0"/>
              <a:t>Csatornán érkező lebegőanyagok</a:t>
            </a:r>
          </a:p>
          <a:p>
            <a:r>
              <a:rPr lang="hu-HU" dirty="0" smtClean="0"/>
              <a:t>Szerves technológiai sor</a:t>
            </a:r>
          </a:p>
          <a:p>
            <a:pPr lvl="1"/>
            <a:r>
              <a:rPr lang="hu-HU" dirty="0" smtClean="0"/>
              <a:t>Előülepítők:</a:t>
            </a:r>
          </a:p>
          <a:p>
            <a:pPr lvl="2"/>
            <a:r>
              <a:rPr lang="hu-HU" dirty="0" smtClean="0"/>
              <a:t>Semlegesítéskor nem lereagált inert anyagok</a:t>
            </a:r>
          </a:p>
          <a:p>
            <a:pPr lvl="2"/>
            <a:r>
              <a:rPr lang="hu-HU" dirty="0" smtClean="0"/>
              <a:t>Csatornán érkező lebegőanyagok</a:t>
            </a:r>
          </a:p>
          <a:p>
            <a:pPr lvl="1"/>
            <a:r>
              <a:rPr lang="hu-HU" dirty="0" smtClean="0"/>
              <a:t>Anaerob sor közbenső ülepítő:</a:t>
            </a:r>
          </a:p>
          <a:p>
            <a:pPr lvl="2"/>
            <a:r>
              <a:rPr lang="hu-HU" dirty="0" smtClean="0"/>
              <a:t>Nehezen ülepedő finom szerves iszap</a:t>
            </a:r>
          </a:p>
          <a:p>
            <a:pPr lvl="1"/>
            <a:r>
              <a:rPr lang="hu-HU" dirty="0" smtClean="0"/>
              <a:t>Levegőztető medencék után lévő utóülepítő</a:t>
            </a:r>
          </a:p>
          <a:p>
            <a:pPr lvl="1"/>
            <a:r>
              <a:rPr lang="hu-HU" dirty="0" smtClean="0"/>
              <a:t>SBR reaktorok</a:t>
            </a:r>
          </a:p>
          <a:p>
            <a:r>
              <a:rPr lang="hu-HU" dirty="0" smtClean="0"/>
              <a:t>Tisztítások, karbantartások során keletkező iszapok</a:t>
            </a:r>
          </a:p>
          <a:p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30722" name="Picture 2" descr="\\Kaz3fs01\kornyved\ANAEROB\Fotók\DCIM\P1040402.JPG"/>
          <p:cNvPicPr>
            <a:picLocks noChangeAspect="1" noChangeArrowheads="1"/>
          </p:cNvPicPr>
          <p:nvPr/>
        </p:nvPicPr>
        <p:blipFill>
          <a:blip r:embed="rId2" cstate="print"/>
          <a:srcRect t="7566" b="25283"/>
          <a:stretch>
            <a:fillRect/>
          </a:stretch>
        </p:blipFill>
        <p:spPr bwMode="auto">
          <a:xfrm>
            <a:off x="5530784" y="1552764"/>
            <a:ext cx="3128356" cy="157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 descr="\\Kaz3fs01\kornyved\ANAEROB\Fotók\SZVT fotók\S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043" y="3208615"/>
            <a:ext cx="3134281" cy="142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683568" y="4941168"/>
            <a:ext cx="7988756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None/>
            </a:pPr>
            <a:r>
              <a:rPr lang="hu-HU" sz="1400" b="1" dirty="0" smtClean="0"/>
              <a:t>A kevert iszap minősége és jellege nem csak a technológia más és más lépcsőiben keletkező iszap különbözősége miatt, hanem  a  gyártástechnológiák meghatározott üzemállapotaiból származó szennyvizek  váltakozó minősége miatt is kiszámíthatatlan.</a:t>
            </a:r>
          </a:p>
          <a:p>
            <a:pPr indent="0" algn="just">
              <a:buNone/>
            </a:pPr>
            <a:endParaRPr lang="hu-HU" sz="1400" b="1" dirty="0" smtClean="0"/>
          </a:p>
          <a:p>
            <a:pPr indent="0" algn="just">
              <a:buNone/>
            </a:pPr>
            <a:r>
              <a:rPr lang="hu-HU" sz="1400" b="1" dirty="0" smtClean="0"/>
              <a:t>Az iszapkezelés technológiáinak kiválasztásánál ezt  fokozottan figyelembe kellett venni.</a:t>
            </a:r>
          </a:p>
          <a:p>
            <a:pPr algn="just"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endParaRPr lang="hu-HU" sz="1400" dirty="0" err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Iszapcsökkentés UASB reaktorok telepítésével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396000" y="1628774"/>
            <a:ext cx="5400136" cy="4392613"/>
          </a:xfrm>
        </p:spPr>
        <p:txBody>
          <a:bodyPr>
            <a:normAutofit fontScale="925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hu-HU" dirty="0" smtClean="0"/>
              <a:t>A BorsodChem </a:t>
            </a:r>
            <a:r>
              <a:rPr lang="hu-HU" dirty="0" err="1" smtClean="0"/>
              <a:t>Zrt-nél</a:t>
            </a:r>
            <a:r>
              <a:rPr lang="hu-HU" dirty="0" smtClean="0"/>
              <a:t> 2000-ben tervezett új termékek gyártásának bevezetése és a termelési kapacitásbővítései szükségessé tették a szennyvíztisztítási technológia módosítását is.</a:t>
            </a:r>
          </a:p>
          <a:p>
            <a:pPr algn="just">
              <a:buNone/>
            </a:pPr>
            <a:endParaRPr lang="hu-HU" dirty="0" smtClean="0"/>
          </a:p>
          <a:p>
            <a:pPr algn="just">
              <a:buNone/>
            </a:pPr>
            <a:r>
              <a:rPr lang="hu-HU" u="sng" dirty="0" smtClean="0"/>
              <a:t>A technológiai kiválasztásának főbb szempontjai:</a:t>
            </a:r>
          </a:p>
          <a:p>
            <a:pPr lvl="1" algn="just"/>
            <a:r>
              <a:rPr lang="hu-HU" dirty="0" smtClean="0"/>
              <a:t> Az új terméket gyártó, TDI Üzemben keletkező magas nitrogén tartalmú szennyvizek kezelésének megoldása</a:t>
            </a:r>
          </a:p>
          <a:p>
            <a:pPr lvl="1" algn="just"/>
            <a:r>
              <a:rPr lang="hu-HU" dirty="0" smtClean="0"/>
              <a:t>A folyamatosan </a:t>
            </a:r>
            <a:r>
              <a:rPr lang="hu-HU" dirty="0" err="1" smtClean="0"/>
              <a:t>intenzifikált</a:t>
            </a:r>
            <a:r>
              <a:rPr lang="hu-HU" dirty="0" smtClean="0"/>
              <a:t> PVC gyártásból származó magas </a:t>
            </a:r>
            <a:r>
              <a:rPr lang="hu-HU" dirty="0" err="1" smtClean="0"/>
              <a:t>szervesanyag</a:t>
            </a:r>
            <a:r>
              <a:rPr lang="hu-HU" dirty="0" smtClean="0"/>
              <a:t> tartalmú szennyvizek hatékony tisztítása</a:t>
            </a:r>
          </a:p>
          <a:p>
            <a:pPr lvl="1" algn="just"/>
            <a:r>
              <a:rPr lang="hu-HU" dirty="0" smtClean="0"/>
              <a:t>A hulladékként nagy mennyiségben megjelenő fölös iszap mennyiségének csökkentése</a:t>
            </a:r>
          </a:p>
          <a:p>
            <a:pPr lvl="1" algn="just"/>
            <a:r>
              <a:rPr lang="hu-HU" dirty="0" smtClean="0"/>
              <a:t>Hosszútávon működő gazdaságos és hatékony megoldás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pc="-40" dirty="0" smtClean="0"/>
              <a:t>Szennyvíziszap kezelésének lehetőségei és megoldásai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31745" name="Picture 1" descr="\\Kaz3fs01\kornyved\ANAEROB\Fotók\DCIM\P1040364.JPG"/>
          <p:cNvPicPr>
            <a:picLocks noChangeAspect="1" noChangeArrowheads="1"/>
          </p:cNvPicPr>
          <p:nvPr/>
        </p:nvPicPr>
        <p:blipFill>
          <a:blip r:embed="rId2" cstate="print"/>
          <a:srcRect t="22256"/>
          <a:stretch>
            <a:fillRect/>
          </a:stretch>
        </p:blipFill>
        <p:spPr bwMode="auto">
          <a:xfrm>
            <a:off x="6012160" y="2996387"/>
            <a:ext cx="2585320" cy="1507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6" name="Picture 2" descr="\\Kaz3fs01\kornyved\ANAEROB\Fotók\R170\2004-05-27\R170A anaerob reaktor 015.jpg"/>
          <p:cNvPicPr>
            <a:picLocks noChangeAspect="1" noChangeArrowheads="1"/>
          </p:cNvPicPr>
          <p:nvPr/>
        </p:nvPicPr>
        <p:blipFill>
          <a:blip r:embed="rId3" cstate="print"/>
          <a:srcRect t="8976" b="12756"/>
          <a:stretch>
            <a:fillRect/>
          </a:stretch>
        </p:blipFill>
        <p:spPr bwMode="auto">
          <a:xfrm>
            <a:off x="6012160" y="4503826"/>
            <a:ext cx="2585320" cy="1517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Picture 3" descr="\\Kaz3fs01\kornyved\ANAEROB\Fotók\5AB\2004-10-19\5ab 027.jpg"/>
          <p:cNvPicPr>
            <a:picLocks noChangeAspect="1" noChangeArrowheads="1"/>
          </p:cNvPicPr>
          <p:nvPr/>
        </p:nvPicPr>
        <p:blipFill>
          <a:blip r:embed="rId4" cstate="print"/>
          <a:srcRect t="8268" b="8740"/>
          <a:stretch>
            <a:fillRect/>
          </a:stretch>
        </p:blipFill>
        <p:spPr bwMode="auto">
          <a:xfrm>
            <a:off x="6012160" y="1375200"/>
            <a:ext cx="2585320" cy="160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UASB reaktorok  üzemeltetése a </a:t>
            </a:r>
            <a:r>
              <a:rPr lang="hu-HU" dirty="0" err="1" smtClean="0"/>
              <a:t>BC-nél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dirty="0" smtClean="0"/>
              <a:t>Előnyök:</a:t>
            </a:r>
          </a:p>
          <a:p>
            <a:pPr lvl="1" algn="just"/>
            <a:r>
              <a:rPr lang="hu-HU" dirty="0" smtClean="0"/>
              <a:t>Anaerob úton jól bontható </a:t>
            </a:r>
            <a:r>
              <a:rPr lang="hu-HU" dirty="0" err="1" smtClean="0"/>
              <a:t>szervesanyagok</a:t>
            </a:r>
            <a:r>
              <a:rPr lang="hu-HU" dirty="0" smtClean="0"/>
              <a:t> 90%-os hatásfokkal történő eltávolítása</a:t>
            </a:r>
          </a:p>
          <a:p>
            <a:pPr lvl="1" algn="just"/>
            <a:r>
              <a:rPr lang="hu-HU" dirty="0" smtClean="0"/>
              <a:t>Jó minőségű biogáz termelődik (85 v/</a:t>
            </a:r>
            <a:r>
              <a:rPr lang="hu-HU" dirty="0" err="1" smtClean="0"/>
              <a:t>v%-os</a:t>
            </a:r>
            <a:r>
              <a:rPr lang="hu-HU" dirty="0" smtClean="0"/>
              <a:t> metántartalom)</a:t>
            </a:r>
          </a:p>
          <a:p>
            <a:pPr lvl="1" algn="just"/>
            <a:r>
              <a:rPr lang="hu-HU" dirty="0" smtClean="0"/>
              <a:t>A változó terhelési szinteket nagyon jól viseli</a:t>
            </a:r>
          </a:p>
          <a:p>
            <a:pPr lvl="1" algn="just"/>
            <a:r>
              <a:rPr lang="hu-HU" dirty="0" smtClean="0"/>
              <a:t>Gyakorlatilag nincs </a:t>
            </a:r>
            <a:r>
              <a:rPr lang="hu-HU" dirty="0" err="1" smtClean="0"/>
              <a:t>fölösiszap</a:t>
            </a:r>
            <a:endParaRPr lang="hu-HU" dirty="0" smtClean="0"/>
          </a:p>
          <a:p>
            <a:pPr lvl="1" algn="just"/>
            <a:endParaRPr lang="hu-HU" dirty="0" smtClean="0"/>
          </a:p>
          <a:p>
            <a:pPr algn="just"/>
            <a:r>
              <a:rPr lang="hu-HU" dirty="0" smtClean="0"/>
              <a:t>Hátrányok:</a:t>
            </a:r>
          </a:p>
          <a:p>
            <a:pPr lvl="1" algn="just"/>
            <a:r>
              <a:rPr lang="hu-HU" dirty="0" smtClean="0"/>
              <a:t>Reaktorok működéséhez min. 32ºC-os hőmérséklet szükséges</a:t>
            </a:r>
          </a:p>
          <a:p>
            <a:pPr lvl="1" algn="just"/>
            <a:r>
              <a:rPr lang="hu-HU" dirty="0" smtClean="0"/>
              <a:t>Toxikus anyagokra érzékeny</a:t>
            </a:r>
          </a:p>
          <a:p>
            <a:pPr lvl="1" algn="just"/>
            <a:r>
              <a:rPr lang="hu-HU" dirty="0" smtClean="0"/>
              <a:t>1000 mg/l KOI alatt nem működőképes</a:t>
            </a:r>
          </a:p>
          <a:p>
            <a:pPr lvl="1" algn="just"/>
            <a:r>
              <a:rPr lang="hu-HU" dirty="0" smtClean="0"/>
              <a:t>a biogáz mennyisége is szorosan összefügg a termelési szintekkel</a:t>
            </a:r>
          </a:p>
          <a:p>
            <a:pPr lvl="1" algn="just"/>
            <a:r>
              <a:rPr lang="hu-HU" dirty="0" smtClean="0"/>
              <a:t>magas beruházási költség</a:t>
            </a:r>
          </a:p>
          <a:p>
            <a:pPr lvl="1" algn="just"/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pc="-40" dirty="0" smtClean="0"/>
              <a:t>Szennyvíziszap kezelésének lehetőségei és megoldásai</a:t>
            </a:r>
            <a:endParaRPr lang="hu-HU" dirty="0" smtClean="0"/>
          </a:p>
          <a:p>
            <a:endParaRPr lang="hu-HU" dirty="0"/>
          </a:p>
        </p:txBody>
      </p:sp>
      <p:graphicFrame>
        <p:nvGraphicFramePr>
          <p:cNvPr id="11" name="Tartalom helye 4"/>
          <p:cNvGraphicFramePr>
            <a:graphicFrameLocks noGrp="1"/>
          </p:cNvGraphicFramePr>
          <p:nvPr>
            <p:ph sz="quarter" idx="14"/>
          </p:nvPr>
        </p:nvGraphicFramePr>
        <p:xfrm>
          <a:off x="4211960" y="1375200"/>
          <a:ext cx="4608512" cy="450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sz="quarter" idx="14"/>
          </p:nvPr>
        </p:nvGraphicFramePr>
        <p:xfrm>
          <a:off x="482400" y="1628775"/>
          <a:ext cx="78486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Energia felhasználás alakulása</a:t>
            </a:r>
            <a:br>
              <a:rPr lang="hu-HU" dirty="0" smtClean="0"/>
            </a:br>
            <a:r>
              <a:rPr lang="hu-HU" dirty="0" smtClean="0"/>
              <a:t>a BC Szennyvíztisztító Üzemében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07704" y="5785519"/>
            <a:ext cx="496855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A vásárolt gőzt és földgázt folyamatosan kiváltotta az UASB reaktorokban keletkező biogáz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pc="-40" dirty="0" smtClean="0"/>
              <a:t>Szennyvíziszap kezelésének lehetőségei és megoldásai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4"/>
          </p:nvPr>
        </p:nvSpPr>
        <p:spPr>
          <a:xfrm>
            <a:off x="396000" y="1628774"/>
            <a:ext cx="6192224" cy="439261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b="1" dirty="0" smtClean="0"/>
              <a:t>Mi tette lehetővé az iszapszárítást?</a:t>
            </a:r>
          </a:p>
          <a:p>
            <a:pPr algn="just"/>
            <a:r>
              <a:rPr lang="hu-HU" dirty="0" smtClean="0"/>
              <a:t>Az UASB reaktorokban keletkező biogáz mennyisége meghaladta az eredetileg tervezett technológiai és szociális egységek fűtésére elegendő mennyiséget. </a:t>
            </a:r>
          </a:p>
          <a:p>
            <a:pPr algn="just"/>
            <a:r>
              <a:rPr lang="hu-HU" dirty="0" smtClean="0"/>
              <a:t>A rendelkezésre álló energiát a víztelenített iszap mennyiségének további csökkentésére lehetett fordítani.   </a:t>
            </a:r>
          </a:p>
          <a:p>
            <a:pPr algn="just">
              <a:buNone/>
            </a:pPr>
            <a:r>
              <a:rPr lang="hu-HU" b="1" dirty="0" smtClean="0"/>
              <a:t>A szárítási technológia kiválasztásának szempontjai:</a:t>
            </a:r>
          </a:p>
          <a:p>
            <a:pPr lvl="0" algn="just"/>
            <a:r>
              <a:rPr lang="hu-HU" dirty="0" smtClean="0"/>
              <a:t>Legalább 90%-os szárazanyag-tartalom elérése</a:t>
            </a:r>
          </a:p>
          <a:p>
            <a:pPr lvl="0" algn="just"/>
            <a:r>
              <a:rPr lang="hu-HU" dirty="0" smtClean="0"/>
              <a:t>A fertőzőképesség minimalizálása</a:t>
            </a:r>
          </a:p>
          <a:p>
            <a:pPr lvl="0" algn="just"/>
            <a:r>
              <a:rPr lang="hu-HU" dirty="0" smtClean="0"/>
              <a:t>Olyan minőségű „produktum” előállítása, amely a jövőben erőműben vagy cementműben történő hasznosítható, hulladékégetőben ártalmatlanítható, vagy átmeneti megoldásként lerakható</a:t>
            </a:r>
          </a:p>
          <a:p>
            <a:pPr lvl="0" algn="just"/>
            <a:r>
              <a:rPr lang="hu-HU" dirty="0" smtClean="0"/>
              <a:t>Rendelkezésre álló biogáz hasznosítása</a:t>
            </a:r>
          </a:p>
          <a:p>
            <a:pPr lvl="0" algn="just"/>
            <a:r>
              <a:rPr lang="hu-HU" dirty="0" smtClean="0"/>
              <a:t>Korszerű, biztonságos technológia megoldásokat alkalmazzon</a:t>
            </a:r>
          </a:p>
          <a:p>
            <a:pPr lvl="0" algn="just"/>
            <a:r>
              <a:rPr lang="hu-HU" dirty="0" smtClean="0"/>
              <a:t>Alacsony üzemeltetési költségű legyen</a:t>
            </a:r>
          </a:p>
          <a:p>
            <a:pPr algn="just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Iszap mennyiségének csökkentése szárítással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pc="-40" dirty="0" smtClean="0"/>
              <a:t>Szennyvíziszap kezelésének lehetőségei és megoldásai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2" name="Kép 11" descr="PICT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0008" y="1567221"/>
            <a:ext cx="1656184" cy="2208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Kép 12" descr="PICT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7605" y="3775466"/>
            <a:ext cx="1658587" cy="2211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hu-HU" b="1" u="sng" dirty="0" smtClean="0"/>
              <a:t>Tervezési alapadatok:</a:t>
            </a:r>
          </a:p>
          <a:p>
            <a:pPr lvl="0"/>
            <a:r>
              <a:rPr lang="hu-HU" b="1" dirty="0" smtClean="0"/>
              <a:t>éves keletkező iszapmennyiség</a:t>
            </a:r>
            <a:r>
              <a:rPr lang="hu-HU" dirty="0" smtClean="0"/>
              <a:t>:</a:t>
            </a:r>
          </a:p>
          <a:p>
            <a:pPr lvl="1" indent="0">
              <a:buNone/>
            </a:pPr>
            <a:r>
              <a:rPr lang="hu-HU" dirty="0" smtClean="0"/>
              <a:t>12.000 tonna (az aktuális kb. 9-10000 tonna/év iszapmennyiség helyett, tekintettel a folyó és tervezett kapacitás bővítésekre 20%-kal magasabb értéket adtunk meg)</a:t>
            </a:r>
          </a:p>
          <a:p>
            <a:pPr lvl="0"/>
            <a:r>
              <a:rPr lang="hu-HU" b="1" dirty="0" smtClean="0"/>
              <a:t>iszap jellemző:</a:t>
            </a:r>
          </a:p>
          <a:p>
            <a:pPr lvl="1" indent="0">
              <a:buNone/>
            </a:pPr>
            <a:r>
              <a:rPr lang="hu-HU" dirty="0" smtClean="0"/>
              <a:t>10 % kommunális eredetű</a:t>
            </a:r>
          </a:p>
          <a:p>
            <a:pPr lvl="1" indent="0">
              <a:buNone/>
            </a:pPr>
            <a:r>
              <a:rPr lang="hu-HU" dirty="0" smtClean="0"/>
              <a:t>90% szerves és szervetlen vegyipari technológiából származó</a:t>
            </a:r>
          </a:p>
          <a:p>
            <a:pPr lvl="0"/>
            <a:r>
              <a:rPr lang="hu-HU" b="1" dirty="0" smtClean="0"/>
              <a:t>átlagos szárazanyag-tartalom: </a:t>
            </a:r>
            <a:r>
              <a:rPr lang="hu-HU" dirty="0" smtClean="0"/>
              <a:t>		20 %</a:t>
            </a:r>
          </a:p>
          <a:p>
            <a:pPr lvl="0"/>
            <a:r>
              <a:rPr lang="hu-HU" b="1" dirty="0" smtClean="0"/>
              <a:t>éves üzemóra:</a:t>
            </a:r>
            <a:r>
              <a:rPr lang="hu-HU" dirty="0" smtClean="0"/>
              <a:t>			8000 óra</a:t>
            </a:r>
          </a:p>
          <a:p>
            <a:pPr lvl="0"/>
            <a:r>
              <a:rPr lang="hu-HU" b="1" dirty="0" smtClean="0"/>
              <a:t>szerves/szervetlen arány</a:t>
            </a:r>
            <a:r>
              <a:rPr lang="hu-HU" dirty="0" smtClean="0"/>
              <a:t> 		50-50% (DS)</a:t>
            </a:r>
          </a:p>
          <a:p>
            <a:pPr lvl="0"/>
            <a:r>
              <a:rPr lang="hu-HU" b="1" dirty="0" smtClean="0"/>
              <a:t>elvárt szárítási teljesítmény</a:t>
            </a:r>
            <a:r>
              <a:rPr lang="hu-HU" dirty="0" smtClean="0"/>
              <a:t> 		≥ 90% szárazanyag-tartalom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iszapszárításra megadott főbb alapadatok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pc="-40" dirty="0" smtClean="0"/>
              <a:t>Szennyvíziszap kezelésének lehetőségei és megoldásai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4"/>
          </p:nvPr>
        </p:nvSpPr>
        <p:spPr>
          <a:xfrm>
            <a:off x="396000" y="1628774"/>
            <a:ext cx="5184112" cy="43926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/>
              <a:t>Az alábbi szárítási technológiákat vettük számba:</a:t>
            </a:r>
          </a:p>
          <a:p>
            <a:pPr lvl="1" algn="just"/>
            <a:r>
              <a:rPr lang="hu-HU" dirty="0" smtClean="0"/>
              <a:t>Üveg vagy fóliaházas légbekeveréses intenzív szárítók, napenergia hasznosítással</a:t>
            </a:r>
          </a:p>
          <a:p>
            <a:pPr lvl="1" algn="just"/>
            <a:r>
              <a:rPr lang="hu-HU" dirty="0" smtClean="0"/>
              <a:t>Vízszintes elrendezésű forró levegővel működő szalagos rendszerű direkt szárítók</a:t>
            </a:r>
          </a:p>
          <a:p>
            <a:pPr lvl="1" algn="just"/>
            <a:r>
              <a:rPr lang="hu-HU" dirty="0" smtClean="0"/>
              <a:t>Függőleges, direkt fluid szárítók, vagy vízszintes dobszárítók</a:t>
            </a:r>
          </a:p>
          <a:p>
            <a:pPr lvl="1" algn="just"/>
            <a:r>
              <a:rPr lang="hu-HU" dirty="0" err="1" smtClean="0"/>
              <a:t>Brikettálók</a:t>
            </a:r>
            <a:endParaRPr lang="hu-HU" dirty="0" smtClean="0"/>
          </a:p>
          <a:p>
            <a:pPr lvl="1" algn="just"/>
            <a:endParaRPr lang="hu-HU" dirty="0" smtClean="0"/>
          </a:p>
          <a:p>
            <a:pPr algn="just"/>
            <a:r>
              <a:rPr lang="hu-HU" dirty="0" smtClean="0"/>
              <a:t>Részletesen az alábbi elven működő berendezéseket vizsgáltuk:</a:t>
            </a:r>
          </a:p>
          <a:p>
            <a:pPr lvl="1" algn="just"/>
            <a:r>
              <a:rPr lang="hu-HU" dirty="0" smtClean="0"/>
              <a:t>Iszapszárítás napenergia segítségével</a:t>
            </a:r>
          </a:p>
          <a:p>
            <a:pPr lvl="1" algn="just"/>
            <a:r>
              <a:rPr lang="hu-HU" b="1" dirty="0" smtClean="0"/>
              <a:t>Alacsony hőmérsékletű szalagos direkt szárító</a:t>
            </a:r>
          </a:p>
          <a:p>
            <a:pPr lvl="1" algn="just"/>
            <a:r>
              <a:rPr lang="hu-HU" dirty="0" smtClean="0"/>
              <a:t>Indirekt szárító és keménygranuláló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Iszapszárítási technológiák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pc="-40" dirty="0" smtClean="0"/>
              <a:t>Szennyvíziszap kezelésének lehetőségei és megoldásai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7" name="Kép 6" descr="IMG00222-20110921-1246.jpg"/>
          <p:cNvPicPr>
            <a:picLocks noChangeAspect="1"/>
          </p:cNvPicPr>
          <p:nvPr/>
        </p:nvPicPr>
        <p:blipFill>
          <a:blip r:embed="rId2" cstate="print"/>
          <a:srcRect b="18086"/>
          <a:stretch>
            <a:fillRect/>
          </a:stretch>
        </p:blipFill>
        <p:spPr>
          <a:xfrm>
            <a:off x="5706697" y="1311413"/>
            <a:ext cx="2736304" cy="1600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 descr="PICT0028.JPG"/>
          <p:cNvPicPr>
            <a:picLocks noChangeAspect="1"/>
          </p:cNvPicPr>
          <p:nvPr/>
        </p:nvPicPr>
        <p:blipFill>
          <a:blip r:embed="rId3" cstate="print"/>
          <a:srcRect b="15092"/>
          <a:stretch>
            <a:fillRect/>
          </a:stretch>
        </p:blipFill>
        <p:spPr>
          <a:xfrm>
            <a:off x="5724129" y="2898259"/>
            <a:ext cx="2736305" cy="174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 descr="PICT0015.JPG"/>
          <p:cNvPicPr>
            <a:picLocks noChangeAspect="1"/>
          </p:cNvPicPr>
          <p:nvPr/>
        </p:nvPicPr>
        <p:blipFill>
          <a:blip r:embed="rId4" cstate="print"/>
          <a:srcRect b="30840"/>
          <a:stretch>
            <a:fillRect/>
          </a:stretch>
        </p:blipFill>
        <p:spPr>
          <a:xfrm>
            <a:off x="5724130" y="4602011"/>
            <a:ext cx="2736304" cy="1419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megépített szárító műszaki adatai  </a:t>
            </a:r>
            <a:endParaRPr lang="hu-HU" dirty="0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482400" y="1484784"/>
          <a:ext cx="8892480" cy="4875617"/>
        </p:xfrm>
        <a:graphic>
          <a:graphicData uri="http://schemas.openxmlformats.org/presentationml/2006/ole">
            <p:oleObj spid="_x0000_s27649" name="Dokumentum" r:id="rId3" imgW="8968669" imgH="5432076" progId="Word.Document.12">
              <p:embed/>
            </p:oleObj>
          </a:graphicData>
        </a:graphic>
      </p:graphicFrame>
      <p:pic>
        <p:nvPicPr>
          <p:cNvPr id="9" name="Kép 8" descr="PICT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8762" y="1375200"/>
            <a:ext cx="1702368" cy="226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 descr="PICT0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8762" y="3751464"/>
            <a:ext cx="1702368" cy="226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zöveg helye 2"/>
          <p:cNvSpPr>
            <a:spLocks noGrp="1"/>
          </p:cNvSpPr>
          <p:nvPr>
            <p:ph type="body" sz="quarter" idx="12"/>
          </p:nvPr>
        </p:nvSpPr>
        <p:spPr>
          <a:xfrm>
            <a:off x="482400" y="1052736"/>
            <a:ext cx="2404800" cy="309600"/>
          </a:xfrm>
        </p:spPr>
        <p:txBody>
          <a:bodyPr>
            <a:normAutofit fontScale="70000" lnSpcReduction="20000"/>
          </a:bodyPr>
          <a:lstStyle/>
          <a:p>
            <a:r>
              <a:rPr lang="hu-HU" spc="-40" dirty="0" smtClean="0"/>
              <a:t>Szennyvíziszap kezelésének lehetőségei és megoldásai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sz="quarter" idx="14"/>
          </p:nvPr>
        </p:nvGraphicFramePr>
        <p:xfrm>
          <a:off x="482400" y="1628775"/>
          <a:ext cx="78486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Iszapszárítás hőenergia szükséglete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pc="-40" dirty="0" smtClean="0"/>
              <a:t>Szennyvíziszap kezelésének lehetőségei és megoldásai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4"/>
          </p:nvPr>
        </p:nvSpPr>
        <p:spPr>
          <a:xfrm>
            <a:off x="396000" y="1628774"/>
            <a:ext cx="5760176" cy="4392613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Az 1990-ben üzembe helyezett szűrőprések cseréjére az alábbiak miatt volt szükség:</a:t>
            </a:r>
          </a:p>
          <a:p>
            <a:pPr lvl="1"/>
            <a:r>
              <a:rPr lang="hu-HU" dirty="0" smtClean="0"/>
              <a:t>Nem volt megbízható a működése</a:t>
            </a:r>
          </a:p>
          <a:p>
            <a:pPr lvl="1"/>
            <a:r>
              <a:rPr lang="hu-HU" dirty="0" smtClean="0"/>
              <a:t>Sok karbantartást igényelt</a:t>
            </a:r>
          </a:p>
          <a:p>
            <a:pPr lvl="1"/>
            <a:r>
              <a:rPr lang="hu-HU" dirty="0" smtClean="0"/>
              <a:t>Automatizálását nem lehetett megoldani</a:t>
            </a:r>
          </a:p>
          <a:p>
            <a:pPr lvl="1"/>
            <a:r>
              <a:rPr lang="hu-HU" dirty="0" smtClean="0"/>
              <a:t>Biztonságtechnikai szempontból elavult </a:t>
            </a:r>
          </a:p>
          <a:p>
            <a:endParaRPr lang="hu-HU" dirty="0" smtClean="0"/>
          </a:p>
          <a:p>
            <a:r>
              <a:rPr lang="hu-HU" dirty="0" smtClean="0"/>
              <a:t>A berendezés kiválasztásának főbb szempontjai:</a:t>
            </a:r>
          </a:p>
          <a:p>
            <a:pPr lvl="1"/>
            <a:r>
              <a:rPr lang="hu-HU" dirty="0" smtClean="0"/>
              <a:t>A változó minőségű iszapot tudjon vízteleníteni</a:t>
            </a:r>
          </a:p>
          <a:p>
            <a:pPr lvl="1"/>
            <a:r>
              <a:rPr lang="hu-HU" dirty="0" smtClean="0"/>
              <a:t>Víztelenítendő iszap szárazanyag tartalma: 3-5%</a:t>
            </a:r>
          </a:p>
          <a:p>
            <a:pPr lvl="1"/>
            <a:r>
              <a:rPr lang="hu-HU" dirty="0" smtClean="0"/>
              <a:t>Kívánt szárazanyag tartalom: min. 20 %</a:t>
            </a:r>
          </a:p>
          <a:p>
            <a:pPr lvl="1"/>
            <a:r>
              <a:rPr lang="hu-HU" dirty="0" smtClean="0"/>
              <a:t>Hidraulikus terhelés: 15  m</a:t>
            </a:r>
            <a:r>
              <a:rPr lang="hu-HU" baseline="30000" dirty="0" smtClean="0"/>
              <a:t>3</a:t>
            </a:r>
            <a:r>
              <a:rPr lang="hu-HU" dirty="0" smtClean="0"/>
              <a:t>/h gépenként</a:t>
            </a:r>
          </a:p>
          <a:p>
            <a:pPr lvl="1"/>
            <a:r>
              <a:rPr lang="hu-HU" dirty="0" smtClean="0"/>
              <a:t>Kezelői felügyelet nélkül működjön, távvezérlés megoldható legyen </a:t>
            </a:r>
          </a:p>
          <a:p>
            <a:pPr lvl="1"/>
            <a:r>
              <a:rPr lang="hu-HU" dirty="0" smtClean="0"/>
              <a:t>Hiba esetén automatikusan álljon meg</a:t>
            </a:r>
          </a:p>
          <a:p>
            <a:pPr lvl="1"/>
            <a:r>
              <a:rPr lang="hu-HU" dirty="0" smtClean="0"/>
              <a:t>Gazdaságos megoldás legyen karbantartás és villamos energia felhasználás szempontjából 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Iszapvíztelenítés</a:t>
            </a:r>
            <a:r>
              <a:rPr lang="hu-HU" dirty="0" smtClean="0"/>
              <a:t> rekonstrukciója</a:t>
            </a:r>
            <a:endParaRPr lang="hu-HU" dirty="0"/>
          </a:p>
        </p:txBody>
      </p:sp>
      <p:pic>
        <p:nvPicPr>
          <p:cNvPr id="5" name="Picture 2" descr="\\Kaz3fs01\kornyved\ANAEROB\Fotók\Szűrőgépház\20081211\P1020441.JPG"/>
          <p:cNvPicPr>
            <a:picLocks noChangeAspect="1" noChangeArrowheads="1"/>
          </p:cNvPicPr>
          <p:nvPr/>
        </p:nvPicPr>
        <p:blipFill>
          <a:blip r:embed="rId2" cstate="print"/>
          <a:srcRect t="22171"/>
          <a:stretch>
            <a:fillRect/>
          </a:stretch>
        </p:blipFill>
        <p:spPr bwMode="auto">
          <a:xfrm>
            <a:off x="5842534" y="2060849"/>
            <a:ext cx="2542153" cy="1483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 descr="\\Kaz3fs01\kornyved\ANAEROB\Fotók\Szűrőgépház\20081211\P1020437.JPG"/>
          <p:cNvPicPr>
            <a:picLocks noChangeAspect="1" noChangeArrowheads="1"/>
          </p:cNvPicPr>
          <p:nvPr/>
        </p:nvPicPr>
        <p:blipFill>
          <a:blip r:embed="rId3" cstate="print"/>
          <a:srcRect t="12839"/>
          <a:stretch>
            <a:fillRect/>
          </a:stretch>
        </p:blipFill>
        <p:spPr bwMode="auto">
          <a:xfrm>
            <a:off x="5799312" y="4005064"/>
            <a:ext cx="2585376" cy="169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pc="-40" dirty="0" smtClean="0"/>
              <a:t>Szennyvíziszap kezelésének lehetőségei és megoldásai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Tartalom</a:t>
            </a:r>
            <a:endParaRPr lang="hu-HU" sz="3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2267744" y="2852937"/>
            <a:ext cx="4536504" cy="1440160"/>
          </a:xfrm>
          <a:solidFill>
            <a:schemeClr val="accent2">
              <a:lumMod val="20000"/>
              <a:lumOff val="80000"/>
            </a:schemeClr>
          </a:solidFill>
          <a:ln w="1905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extrusionH="76200">
            <a:bevelT w="25400" h="19050"/>
            <a:extrusionClr>
              <a:schemeClr val="accent2"/>
            </a:extrusionClr>
            <a:contourClr>
              <a:srgbClr val="FFFFFF"/>
            </a:contourClr>
          </a:sp3d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spcBef>
                <a:spcPts val="800"/>
              </a:spcBef>
            </a:pPr>
            <a:r>
              <a:rPr lang="hu-HU" sz="1400" spc="-40" dirty="0" smtClean="0"/>
              <a:t>A  BorsodChem </a:t>
            </a:r>
            <a:r>
              <a:rPr lang="hu-HU" sz="1400" spc="-40" dirty="0" err="1" smtClean="0"/>
              <a:t>Zrt</a:t>
            </a:r>
            <a:r>
              <a:rPr lang="hu-HU" sz="1400" spc="-40" dirty="0" smtClean="0"/>
              <a:t>. szennyvízkezelésének bemutatása </a:t>
            </a:r>
          </a:p>
          <a:p>
            <a:pPr>
              <a:spcBef>
                <a:spcPts val="800"/>
              </a:spcBef>
            </a:pPr>
            <a:r>
              <a:rPr lang="hu-HU" sz="1400" spc="-40" dirty="0" smtClean="0"/>
              <a:t>Szennyvíziszap kezelésének lehetőségei és megoldásai a BorsodChem ipari szennyvíztisztítójában</a:t>
            </a:r>
          </a:p>
          <a:p>
            <a:pPr>
              <a:spcBef>
                <a:spcPts val="800"/>
              </a:spcBef>
            </a:pPr>
            <a:r>
              <a:rPr lang="hu-HU" sz="1400" spc="-40" dirty="0" smtClean="0"/>
              <a:t>Eredmények</a:t>
            </a:r>
          </a:p>
          <a:p>
            <a:pPr>
              <a:spcBef>
                <a:spcPts val="800"/>
              </a:spcBef>
            </a:pPr>
            <a:r>
              <a:rPr lang="hu-HU" sz="1400" spc="-40" dirty="0" smtClean="0"/>
              <a:t>Összefoglalás</a:t>
            </a:r>
          </a:p>
          <a:p>
            <a:pPr>
              <a:spcBef>
                <a:spcPts val="800"/>
              </a:spcBef>
            </a:pPr>
            <a:endParaRPr lang="hu-HU" sz="1400" spc="-40" dirty="0" smtClean="0"/>
          </a:p>
          <a:p>
            <a:pPr>
              <a:spcBef>
                <a:spcPts val="800"/>
              </a:spcBef>
            </a:pPr>
            <a:endParaRPr lang="hu-HU" sz="1400" spc="-4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sz="quarter" idx="14"/>
          </p:nvPr>
        </p:nvGraphicFramePr>
        <p:xfrm>
          <a:off x="395288" y="1628775"/>
          <a:ext cx="78486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Keletkező fölös iszap mennyiségének alakulása</a:t>
            </a:r>
            <a:endParaRPr lang="hu-HU" dirty="0"/>
          </a:p>
        </p:txBody>
      </p:sp>
      <p:sp>
        <p:nvSpPr>
          <p:cNvPr id="6" name="Kocka 5"/>
          <p:cNvSpPr/>
          <p:nvPr/>
        </p:nvSpPr>
        <p:spPr>
          <a:xfrm>
            <a:off x="1691680" y="6093296"/>
            <a:ext cx="194872" cy="288032"/>
          </a:xfrm>
          <a:prstGeom prst="cube">
            <a:avLst/>
          </a:prstGeom>
          <a:solidFill>
            <a:srgbClr val="00B0F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algn="ctr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ymbol" pitchFamily="18" charset="2"/>
              <a:buNone/>
            </a:pPr>
            <a:endParaRPr lang="hu-HU" sz="1400" kern="1200" dirty="0" err="1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07704" y="609329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A szennyvíztisztítási technológia módosításának éve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elé nyíl feliratnak 7"/>
          <p:cNvSpPr/>
          <p:nvPr/>
        </p:nvSpPr>
        <p:spPr>
          <a:xfrm>
            <a:off x="2987824" y="2348880"/>
            <a:ext cx="1080120" cy="936104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algn="ctr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ymbol" pitchFamily="18" charset="2"/>
              <a:buNone/>
            </a:pPr>
            <a:r>
              <a:rPr lang="hu-H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UASB reaktorok indítása</a:t>
            </a:r>
            <a:endParaRPr lang="hu-HU" sz="1200" kern="12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efelé nyíl feliratnak 8"/>
          <p:cNvSpPr/>
          <p:nvPr/>
        </p:nvSpPr>
        <p:spPr>
          <a:xfrm>
            <a:off x="5508104" y="3104964"/>
            <a:ext cx="1080120" cy="936104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</a:pPr>
            <a:r>
              <a:rPr lang="hu-H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Iszapszárítás</a:t>
            </a:r>
          </a:p>
        </p:txBody>
      </p:sp>
      <p:sp>
        <p:nvSpPr>
          <p:cNvPr id="10" name="Lefelé nyíl feliratnak 9"/>
          <p:cNvSpPr/>
          <p:nvPr/>
        </p:nvSpPr>
        <p:spPr>
          <a:xfrm>
            <a:off x="6012160" y="2168860"/>
            <a:ext cx="1368152" cy="936104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Symbol" pitchFamily="18" charset="2"/>
              <a:buNone/>
            </a:pPr>
            <a:r>
              <a:rPr lang="hu-HU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Iszapvíztelenítés</a:t>
            </a:r>
            <a:r>
              <a:rPr lang="hu-H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rekonstrukciója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pc="-40" dirty="0" smtClean="0"/>
              <a:t>Szennyvíziszap kezelésének lehetőségei és megoldásai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endParaRPr lang="hu-HU" dirty="0"/>
          </a:p>
        </p:txBody>
      </p:sp>
      <p:sp>
        <p:nvSpPr>
          <p:cNvPr id="13" name="Szöveg hely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</a:p>
          <a:p>
            <a:endParaRPr lang="hu-HU" dirty="0"/>
          </a:p>
        </p:txBody>
      </p:sp>
      <p:sp>
        <p:nvSpPr>
          <p:cNvPr id="15" name="Tartalom helye 4"/>
          <p:cNvSpPr txBox="1">
            <a:spLocks/>
          </p:cNvSpPr>
          <p:nvPr/>
        </p:nvSpPr>
        <p:spPr>
          <a:xfrm>
            <a:off x="396000" y="1556792"/>
            <a:ext cx="4896080" cy="5112568"/>
          </a:xfrm>
          <a:prstGeom prst="rect">
            <a:avLst/>
          </a:prstGeom>
        </p:spPr>
        <p:txBody>
          <a:bodyPr/>
          <a:lstStyle/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Az elmúlt tíz évben a folyamatosan emelkedő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szervesanyag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és nitrogén terhelés ellenére a hulladékként kezelendő szennyvíztisztítási iszap mennyisége több mint 90 %-kal csökkent.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Az UASB reaktorokban keletkező biogázzal a szárításon kívül az egyéb technológiai és szociális egységek fűtése is megoldható.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szárított iszap nem veszélyes ipari hulladék lett. 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Az iszapkezeléshez felhasznált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flokkuláló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szer mennyisége 70%-kal csökkent.</a:t>
            </a:r>
          </a:p>
          <a:p>
            <a:pPr marL="266700" indent="-266700" algn="just">
              <a:spcBef>
                <a:spcPts val="1200"/>
              </a:spcBef>
              <a:buClr>
                <a:schemeClr val="accent1"/>
              </a:buClr>
              <a:buSzPct val="90000"/>
              <a:buFont typeface="Wingdings" pitchFamily="2" charset="2"/>
              <a:buChar char=""/>
              <a:defRPr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 megvalósított eljárásokkal teljesült:</a:t>
            </a:r>
          </a:p>
          <a:p>
            <a:pPr marL="723900" lvl="1" indent="-266700" algn="just">
              <a:spcBef>
                <a:spcPts val="12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a szennyvíztisztítás megfelelő hatékonysága</a:t>
            </a:r>
          </a:p>
          <a:p>
            <a:pPr marL="723900" lvl="1" indent="-266700" algn="just">
              <a:spcBef>
                <a:spcPts val="12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az egyszerű üzemeltetés igénye</a:t>
            </a:r>
          </a:p>
          <a:p>
            <a:pPr marL="723900" lvl="1" indent="-266700" algn="just">
              <a:spcBef>
                <a:spcPts val="12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a gazdaságossági elvárások</a:t>
            </a:r>
          </a:p>
          <a:p>
            <a:pPr marL="723900" lvl="1" indent="-266700" algn="just">
              <a:spcBef>
                <a:spcPts val="12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a hulladék mennyiségének csökkentése  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6" name="Tartalom helye 4"/>
          <p:cNvGraphicFramePr>
            <a:graphicFrameLocks/>
          </p:cNvGraphicFramePr>
          <p:nvPr/>
        </p:nvGraphicFramePr>
        <p:xfrm>
          <a:off x="5111780" y="2132856"/>
          <a:ext cx="3492668" cy="360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ím 2"/>
          <p:cNvSpPr txBox="1">
            <a:spLocks/>
          </p:cNvSpPr>
          <p:nvPr/>
        </p:nvSpPr>
        <p:spPr>
          <a:xfrm>
            <a:off x="5868144" y="1904268"/>
            <a:ext cx="2591636" cy="45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Polielektrolit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felhasználásának alakulása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endParaRPr lang="hu-HU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82400" y="1375200"/>
          <a:ext cx="77620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259352" y="5439200"/>
            <a:ext cx="597694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A két fajlagos az UASB reaktorok elindítása után megemelkedett, az iszapkezelés korszerűsítésétől, azonban csökkenő tendenciát mutatnak.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 hely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kumentumok\Dokumentumok\Marketing Communication Group\Corporate Identity and communication\Datacollection\Képek_Ambassador_prezihez\AskOpenEnded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589" y="2708920"/>
            <a:ext cx="3916396" cy="2567332"/>
          </a:xfrm>
          <a:prstGeom prst="rect">
            <a:avLst/>
          </a:prstGeom>
          <a:noFill/>
        </p:spPr>
      </p:pic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97160" y="2287728"/>
            <a:ext cx="7315200" cy="493200"/>
          </a:xfrm>
        </p:spPr>
        <p:txBody>
          <a:bodyPr/>
          <a:lstStyle/>
          <a:p>
            <a:r>
              <a:rPr lang="hu-HU" sz="3600" dirty="0" smtClean="0"/>
              <a:t>Köszönöm a figyelmet!</a:t>
            </a:r>
            <a:endParaRPr lang="en-US" sz="360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>
          <a:xfrm>
            <a:off x="569168" y="5157192"/>
            <a:ext cx="7315200" cy="885600"/>
          </a:xfrm>
        </p:spPr>
        <p:txBody>
          <a:bodyPr/>
          <a:lstStyle/>
          <a:p>
            <a:pPr marL="0" indent="0"/>
            <a:r>
              <a:rPr lang="hu-HU" dirty="0" smtClean="0"/>
              <a:t>e-mail: </a:t>
            </a:r>
            <a:r>
              <a:rPr lang="hu-HU" dirty="0" err="1" smtClean="0"/>
              <a:t>peter.harsanyi</a:t>
            </a:r>
            <a:r>
              <a:rPr lang="hu-HU" dirty="0" smtClean="0"/>
              <a:t>@</a:t>
            </a:r>
            <a:r>
              <a:rPr lang="hu-HU" dirty="0" err="1" smtClean="0"/>
              <a:t>borsodchem.eu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website</a:t>
            </a:r>
            <a:r>
              <a:rPr lang="hu-HU" dirty="0" smtClean="0"/>
              <a:t>: </a:t>
            </a:r>
            <a:r>
              <a:rPr lang="en-US" dirty="0" smtClean="0"/>
              <a:t>www.borsodchem-group.com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RO184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29855"/>
            <a:ext cx="6336704" cy="2881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13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sz="1600" smtClean="0"/>
          </a:p>
          <a:p>
            <a:endParaRPr lang="hu-HU" sz="160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576" y="1535023"/>
            <a:ext cx="7772400" cy="1200329"/>
          </a:xfrm>
        </p:spPr>
        <p:txBody>
          <a:bodyPr vert="horz" lIns="91440" tIns="45720" rIns="91440" bIns="45720" rtlCol="0">
            <a:spAutoFit/>
          </a:bodyPr>
          <a:lstStyle/>
          <a:p>
            <a:pPr marL="533400" indent="-533400">
              <a:spcBef>
                <a:spcPts val="1200"/>
              </a:spcBef>
              <a:buClr>
                <a:schemeClr val="accent1"/>
              </a:buClr>
              <a:buSzPct val="90000"/>
            </a:pPr>
            <a:r>
              <a:rPr lang="hu-HU" sz="3600" dirty="0" smtClean="0">
                <a:solidFill>
                  <a:srgbClr val="0070C0"/>
                </a:solidFill>
                <a:ea typeface="+mn-ea"/>
              </a:rPr>
              <a:t>A. </a:t>
            </a:r>
            <a:r>
              <a:rPr lang="hu-HU" sz="3600" dirty="0" smtClean="0">
                <a:ea typeface="+mn-ea"/>
              </a:rPr>
              <a:t>Szennyvíztisztítás a BorsodChem </a:t>
            </a:r>
            <a:r>
              <a:rPr lang="hu-HU" sz="3600" dirty="0" err="1" smtClean="0">
                <a:ea typeface="+mn-ea"/>
              </a:rPr>
              <a:t>Zrt-nél</a:t>
            </a:r>
            <a:endParaRPr lang="en-US" sz="3600" dirty="0" smtClean="0">
              <a:ea typeface="+mn-ea"/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250825" y="131763"/>
            <a:ext cx="7200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1" dirty="0" smtClean="0">
                <a:solidFill>
                  <a:srgbClr val="808080"/>
                </a:solidFill>
                <a:latin typeface="Tahoma" pitchFamily="34" charset="0"/>
              </a:rPr>
              <a:t> </a:t>
            </a:r>
            <a:r>
              <a:rPr lang="en-US" sz="2400" b="1" dirty="0">
                <a:solidFill>
                  <a:srgbClr val="808080"/>
                </a:solidFill>
                <a:latin typeface="Tahoma" pitchFamily="34" charset="0"/>
              </a:rPr>
              <a:t/>
            </a:r>
            <a:br>
              <a:rPr lang="en-US" sz="2400" b="1" dirty="0">
                <a:solidFill>
                  <a:srgbClr val="808080"/>
                </a:solidFill>
                <a:latin typeface="Tahoma" pitchFamily="34" charset="0"/>
              </a:rPr>
            </a:br>
            <a:endParaRPr lang="en-US" sz="20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305300" y="5229225"/>
            <a:ext cx="184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4168" y="1463639"/>
            <a:ext cx="7913260" cy="4768255"/>
            <a:chOff x="155" y="311"/>
            <a:chExt cx="5447" cy="3639"/>
          </a:xfrm>
        </p:grpSpPr>
        <p:sp>
          <p:nvSpPr>
            <p:cNvPr id="88068" name="Text Box 4"/>
            <p:cNvSpPr txBox="1">
              <a:spLocks noChangeAspect="1" noChangeArrowheads="1"/>
            </p:cNvSpPr>
            <p:nvPr/>
          </p:nvSpPr>
          <p:spPr bwMode="auto">
            <a:xfrm>
              <a:off x="1837" y="663"/>
              <a:ext cx="986" cy="217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82550"/>
              <a:endParaRPr lang="hu-HU" sz="1100">
                <a:solidFill>
                  <a:schemeClr val="bg1"/>
                </a:solidFill>
              </a:endParaRPr>
            </a:p>
            <a:p>
              <a:pPr indent="-82550"/>
              <a:endParaRPr lang="hu-HU" sz="1100">
                <a:solidFill>
                  <a:schemeClr val="bg1"/>
                </a:solidFill>
              </a:endParaRPr>
            </a:p>
          </p:txBody>
        </p:sp>
        <p:sp>
          <p:nvSpPr>
            <p:cNvPr id="88069" name="Line 5"/>
            <p:cNvSpPr>
              <a:spLocks noChangeAspect="1" noChangeShapeType="1"/>
            </p:cNvSpPr>
            <p:nvPr/>
          </p:nvSpPr>
          <p:spPr bwMode="auto">
            <a:xfrm>
              <a:off x="472" y="1168"/>
              <a:ext cx="1362" cy="0"/>
            </a:xfrm>
            <a:prstGeom prst="line">
              <a:avLst/>
            </a:prstGeom>
            <a:noFill/>
            <a:ln w="28575">
              <a:solidFill>
                <a:srgbClr val="B7C8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70" name="Freeform 6"/>
            <p:cNvSpPr>
              <a:spLocks noChangeAspect="1"/>
            </p:cNvSpPr>
            <p:nvPr/>
          </p:nvSpPr>
          <p:spPr bwMode="auto">
            <a:xfrm>
              <a:off x="210" y="3717"/>
              <a:ext cx="5341" cy="233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736" y="48"/>
                </a:cxn>
                <a:cxn ang="0">
                  <a:pos x="5040" y="624"/>
                </a:cxn>
                <a:cxn ang="0">
                  <a:pos x="8640" y="192"/>
                </a:cxn>
                <a:cxn ang="0">
                  <a:pos x="11664" y="48"/>
                </a:cxn>
                <a:cxn ang="0">
                  <a:pos x="14832" y="480"/>
                </a:cxn>
              </a:cxnLst>
              <a:rect l="0" t="0" r="r" b="b"/>
              <a:pathLst>
                <a:path w="14832" h="648">
                  <a:moveTo>
                    <a:pt x="0" y="480"/>
                  </a:moveTo>
                  <a:cubicBezTo>
                    <a:pt x="948" y="252"/>
                    <a:pt x="1896" y="24"/>
                    <a:pt x="2736" y="48"/>
                  </a:cubicBezTo>
                  <a:cubicBezTo>
                    <a:pt x="3576" y="72"/>
                    <a:pt x="4056" y="600"/>
                    <a:pt x="5040" y="624"/>
                  </a:cubicBezTo>
                  <a:cubicBezTo>
                    <a:pt x="6024" y="648"/>
                    <a:pt x="7536" y="288"/>
                    <a:pt x="8640" y="192"/>
                  </a:cubicBezTo>
                  <a:cubicBezTo>
                    <a:pt x="9744" y="96"/>
                    <a:pt x="10632" y="0"/>
                    <a:pt x="11664" y="48"/>
                  </a:cubicBezTo>
                  <a:cubicBezTo>
                    <a:pt x="12696" y="96"/>
                    <a:pt x="13896" y="360"/>
                    <a:pt x="14832" y="480"/>
                  </a:cubicBezTo>
                </a:path>
              </a:pathLst>
            </a:custGeom>
            <a:noFill/>
            <a:ln w="2540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8071" name="Text Box 7"/>
            <p:cNvSpPr txBox="1">
              <a:spLocks noChangeAspect="1" noChangeArrowheads="1"/>
            </p:cNvSpPr>
            <p:nvPr/>
          </p:nvSpPr>
          <p:spPr bwMode="auto">
            <a:xfrm>
              <a:off x="2608" y="882"/>
              <a:ext cx="506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/>
              <a:r>
                <a:rPr lang="hu-HU" altLang="ja-JP" sz="800" dirty="0">
                  <a:solidFill>
                    <a:schemeClr val="bg1"/>
                  </a:solidFill>
                </a:rPr>
                <a:t>Szennyvíz előkezelés</a:t>
              </a:r>
              <a:endParaRPr lang="hu-HU" sz="1800" dirty="0">
                <a:solidFill>
                  <a:schemeClr val="bg1"/>
                </a:solidFill>
              </a:endParaRPr>
            </a:p>
          </p:txBody>
        </p:sp>
        <p:sp>
          <p:nvSpPr>
            <p:cNvPr id="88072" name="Text Box 8"/>
            <p:cNvSpPr txBox="1">
              <a:spLocks noChangeAspect="1" noChangeArrowheads="1"/>
            </p:cNvSpPr>
            <p:nvPr/>
          </p:nvSpPr>
          <p:spPr bwMode="auto">
            <a:xfrm>
              <a:off x="2608" y="2230"/>
              <a:ext cx="506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/>
              <a:r>
                <a:rPr lang="hu-HU" altLang="ja-JP" sz="800" dirty="0">
                  <a:solidFill>
                    <a:schemeClr val="bg1"/>
                  </a:solidFill>
                </a:rPr>
                <a:t>Szennyvíz előkezelés</a:t>
              </a:r>
              <a:endParaRPr lang="hu-HU" sz="800" dirty="0">
                <a:solidFill>
                  <a:schemeClr val="bg1"/>
                </a:solidFill>
              </a:endParaRPr>
            </a:p>
          </p:txBody>
        </p:sp>
        <p:sp>
          <p:nvSpPr>
            <p:cNvPr id="88073" name="Text Box 9"/>
            <p:cNvSpPr txBox="1">
              <a:spLocks noChangeAspect="1" noChangeArrowheads="1"/>
            </p:cNvSpPr>
            <p:nvPr/>
          </p:nvSpPr>
          <p:spPr bwMode="auto">
            <a:xfrm>
              <a:off x="1558" y="2645"/>
              <a:ext cx="519" cy="62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82550"/>
              <a:r>
                <a:rPr lang="hu-HU" sz="1100">
                  <a:solidFill>
                    <a:schemeClr val="bg1"/>
                  </a:solidFill>
                </a:rPr>
                <a:t>Sós víz bepárlás</a:t>
              </a:r>
            </a:p>
          </p:txBody>
        </p:sp>
        <p:sp>
          <p:nvSpPr>
            <p:cNvPr id="88075" name="Text Box 11"/>
            <p:cNvSpPr txBox="1">
              <a:spLocks noChangeAspect="1" noChangeArrowheads="1"/>
            </p:cNvSpPr>
            <p:nvPr/>
          </p:nvSpPr>
          <p:spPr bwMode="auto">
            <a:xfrm>
              <a:off x="4981" y="1608"/>
              <a:ext cx="621" cy="57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82550"/>
              <a:r>
                <a:rPr lang="hu-HU" sz="1100" dirty="0">
                  <a:solidFill>
                    <a:schemeClr val="bg1"/>
                  </a:solidFill>
                </a:rPr>
                <a:t>Átlagosítás</a:t>
              </a:r>
            </a:p>
          </p:txBody>
        </p:sp>
        <p:sp>
          <p:nvSpPr>
            <p:cNvPr id="88076" name="Text Box 12"/>
            <p:cNvSpPr txBox="1">
              <a:spLocks noChangeAspect="1" noChangeArrowheads="1"/>
            </p:cNvSpPr>
            <p:nvPr/>
          </p:nvSpPr>
          <p:spPr bwMode="auto">
            <a:xfrm>
              <a:off x="158" y="2126"/>
              <a:ext cx="622" cy="98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82550"/>
              <a:endParaRPr lang="hu-HU" sz="1100" dirty="0">
                <a:solidFill>
                  <a:schemeClr val="bg1"/>
                </a:solidFill>
              </a:endParaRPr>
            </a:p>
            <a:p>
              <a:pPr indent="-82550"/>
              <a:r>
                <a:rPr lang="hu-HU" sz="1100" dirty="0" err="1">
                  <a:solidFill>
                    <a:schemeClr val="bg1"/>
                  </a:solidFill>
                </a:rPr>
                <a:t>Lágyvíz</a:t>
              </a:r>
              <a:endParaRPr lang="hu-HU" sz="1100" dirty="0">
                <a:solidFill>
                  <a:schemeClr val="bg1"/>
                </a:solidFill>
              </a:endParaRPr>
            </a:p>
            <a:p>
              <a:pPr indent="-82550"/>
              <a:r>
                <a:rPr lang="hu-HU" sz="1100" dirty="0">
                  <a:solidFill>
                    <a:schemeClr val="bg1"/>
                  </a:solidFill>
                </a:rPr>
                <a:t>előállítás:</a:t>
              </a:r>
            </a:p>
            <a:p>
              <a:pPr indent="-82550">
                <a:buFontTx/>
                <a:buChar char="•"/>
              </a:pPr>
              <a:r>
                <a:rPr lang="hu-HU" sz="1100" dirty="0">
                  <a:solidFill>
                    <a:schemeClr val="bg1"/>
                  </a:solidFill>
                </a:rPr>
                <a:t>Meszes </a:t>
              </a:r>
            </a:p>
            <a:p>
              <a:pPr indent="-82550"/>
              <a:r>
                <a:rPr lang="hu-HU" sz="1100" dirty="0" smtClean="0">
                  <a:solidFill>
                    <a:schemeClr val="bg1"/>
                  </a:solidFill>
                </a:rPr>
                <a:t>	vízlágyítás</a:t>
              </a:r>
              <a:endParaRPr lang="hu-HU" sz="1100" dirty="0">
                <a:solidFill>
                  <a:schemeClr val="bg1"/>
                </a:solidFill>
              </a:endParaRPr>
            </a:p>
            <a:p>
              <a:pPr indent="-82550">
                <a:buFont typeface="Wingdings" pitchFamily="2" charset="2"/>
                <a:buChar char="§"/>
              </a:pPr>
              <a:r>
                <a:rPr lang="hu-HU" sz="1100" dirty="0">
                  <a:solidFill>
                    <a:schemeClr val="bg1"/>
                  </a:solidFill>
                </a:rPr>
                <a:t>RO</a:t>
              </a:r>
            </a:p>
          </p:txBody>
        </p:sp>
        <p:sp>
          <p:nvSpPr>
            <p:cNvPr id="88077" name="Text Box 13"/>
            <p:cNvSpPr txBox="1">
              <a:spLocks noChangeAspect="1" noChangeArrowheads="1"/>
            </p:cNvSpPr>
            <p:nvPr/>
          </p:nvSpPr>
          <p:spPr bwMode="auto">
            <a:xfrm>
              <a:off x="158" y="1525"/>
              <a:ext cx="622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1100" dirty="0">
                  <a:solidFill>
                    <a:schemeClr val="bg1"/>
                  </a:solidFill>
                </a:rPr>
                <a:t>Ionmentes víz előállítás</a:t>
              </a:r>
            </a:p>
          </p:txBody>
        </p:sp>
        <p:sp>
          <p:nvSpPr>
            <p:cNvPr id="88078" name="Text Box 14"/>
            <p:cNvSpPr txBox="1">
              <a:spLocks noChangeAspect="1" noChangeArrowheads="1"/>
            </p:cNvSpPr>
            <p:nvPr/>
          </p:nvSpPr>
          <p:spPr bwMode="auto">
            <a:xfrm>
              <a:off x="155" y="721"/>
              <a:ext cx="674" cy="31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/>
              <a:r>
                <a:rPr lang="hu-HU" sz="1100">
                  <a:solidFill>
                    <a:schemeClr val="bg1"/>
                  </a:solidFill>
                </a:rPr>
                <a:t>Gőztermelés</a:t>
              </a:r>
            </a:p>
          </p:txBody>
        </p:sp>
        <p:sp>
          <p:nvSpPr>
            <p:cNvPr id="88079" name="Text Box 15"/>
            <p:cNvSpPr txBox="1">
              <a:spLocks noChangeAspect="1" noChangeArrowheads="1"/>
            </p:cNvSpPr>
            <p:nvPr/>
          </p:nvSpPr>
          <p:spPr bwMode="auto">
            <a:xfrm>
              <a:off x="896" y="1888"/>
              <a:ext cx="519" cy="31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82550"/>
              <a:r>
                <a:rPr lang="hu-HU" sz="1100">
                  <a:solidFill>
                    <a:schemeClr val="bg1"/>
                  </a:solidFill>
                </a:rPr>
                <a:t>Vízhűtés</a:t>
              </a:r>
            </a:p>
          </p:txBody>
        </p:sp>
        <p:sp>
          <p:nvSpPr>
            <p:cNvPr id="88080" name="Line 16"/>
            <p:cNvSpPr>
              <a:spLocks noChangeAspect="1" noChangeShapeType="1"/>
            </p:cNvSpPr>
            <p:nvPr/>
          </p:nvSpPr>
          <p:spPr bwMode="auto">
            <a:xfrm>
              <a:off x="468" y="3113"/>
              <a:ext cx="0" cy="674"/>
            </a:xfrm>
            <a:prstGeom prst="line">
              <a:avLst/>
            </a:prstGeom>
            <a:noFill/>
            <a:ln w="1143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8081" name="Line 17"/>
            <p:cNvSpPr>
              <a:spLocks noChangeAspect="1" noChangeShapeType="1"/>
            </p:cNvSpPr>
            <p:nvPr/>
          </p:nvSpPr>
          <p:spPr bwMode="auto">
            <a:xfrm>
              <a:off x="779" y="2386"/>
              <a:ext cx="416" cy="0"/>
            </a:xfrm>
            <a:prstGeom prst="line">
              <a:avLst/>
            </a:prstGeom>
            <a:noFill/>
            <a:ln w="57150">
              <a:solidFill>
                <a:srgbClr val="8DA8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82" name="Line 18"/>
            <p:cNvSpPr>
              <a:spLocks noChangeAspect="1" noChangeShapeType="1"/>
            </p:cNvSpPr>
            <p:nvPr/>
          </p:nvSpPr>
          <p:spPr bwMode="auto">
            <a:xfrm flipV="1">
              <a:off x="469" y="1842"/>
              <a:ext cx="3" cy="284"/>
            </a:xfrm>
            <a:prstGeom prst="line">
              <a:avLst/>
            </a:prstGeom>
            <a:noFill/>
            <a:ln w="28575">
              <a:solidFill>
                <a:srgbClr val="8DA8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83" name="Line 19"/>
            <p:cNvSpPr>
              <a:spLocks noChangeAspect="1" noChangeShapeType="1"/>
            </p:cNvSpPr>
            <p:nvPr/>
          </p:nvSpPr>
          <p:spPr bwMode="auto">
            <a:xfrm flipH="1">
              <a:off x="1418" y="2043"/>
              <a:ext cx="414" cy="0"/>
            </a:xfrm>
            <a:prstGeom prst="line">
              <a:avLst/>
            </a:prstGeom>
            <a:noFill/>
            <a:ln w="88900">
              <a:solidFill>
                <a:srgbClr val="8DA8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84" name="Line 20"/>
            <p:cNvSpPr>
              <a:spLocks noChangeAspect="1" noChangeShapeType="1"/>
            </p:cNvSpPr>
            <p:nvPr/>
          </p:nvSpPr>
          <p:spPr bwMode="auto">
            <a:xfrm>
              <a:off x="1213" y="2489"/>
              <a:ext cx="622" cy="0"/>
            </a:xfrm>
            <a:prstGeom prst="line">
              <a:avLst/>
            </a:prstGeom>
            <a:noFill/>
            <a:ln w="88900">
              <a:solidFill>
                <a:srgbClr val="8DA8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85" name="Line 21"/>
            <p:cNvSpPr>
              <a:spLocks noChangeAspect="1" noChangeShapeType="1"/>
            </p:cNvSpPr>
            <p:nvPr/>
          </p:nvSpPr>
          <p:spPr bwMode="auto">
            <a:xfrm flipH="1" flipV="1">
              <a:off x="468" y="1028"/>
              <a:ext cx="4" cy="490"/>
            </a:xfrm>
            <a:prstGeom prst="line">
              <a:avLst/>
            </a:prstGeom>
            <a:noFill/>
            <a:ln w="28575">
              <a:solidFill>
                <a:srgbClr val="B7C8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86" name="Line 22"/>
            <p:cNvSpPr>
              <a:spLocks noChangeAspect="1" noChangeShapeType="1"/>
            </p:cNvSpPr>
            <p:nvPr/>
          </p:nvSpPr>
          <p:spPr bwMode="auto">
            <a:xfrm>
              <a:off x="314" y="467"/>
              <a:ext cx="1763" cy="0"/>
            </a:xfrm>
            <a:prstGeom prst="line">
              <a:avLst/>
            </a:prstGeom>
            <a:noFill/>
            <a:ln w="28575">
              <a:solidFill>
                <a:srgbClr val="8DA8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87" name="Line 23"/>
            <p:cNvSpPr>
              <a:spLocks noChangeAspect="1" noChangeShapeType="1"/>
            </p:cNvSpPr>
            <p:nvPr/>
          </p:nvSpPr>
          <p:spPr bwMode="auto">
            <a:xfrm>
              <a:off x="2077" y="467"/>
              <a:ext cx="0" cy="207"/>
            </a:xfrm>
            <a:prstGeom prst="line">
              <a:avLst/>
            </a:prstGeom>
            <a:noFill/>
            <a:ln w="28575">
              <a:solidFill>
                <a:srgbClr val="8DA8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88" name="Line 24"/>
            <p:cNvSpPr>
              <a:spLocks noChangeAspect="1" noChangeShapeType="1"/>
            </p:cNvSpPr>
            <p:nvPr/>
          </p:nvSpPr>
          <p:spPr bwMode="auto">
            <a:xfrm>
              <a:off x="835" y="879"/>
              <a:ext cx="1003" cy="0"/>
            </a:xfrm>
            <a:prstGeom prst="line">
              <a:avLst/>
            </a:prstGeom>
            <a:noFill/>
            <a:ln w="28575">
              <a:solidFill>
                <a:srgbClr val="CDD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89" name="Line 25"/>
            <p:cNvSpPr>
              <a:spLocks noChangeAspect="1" noChangeShapeType="1"/>
            </p:cNvSpPr>
            <p:nvPr/>
          </p:nvSpPr>
          <p:spPr bwMode="auto">
            <a:xfrm>
              <a:off x="3062" y="985"/>
              <a:ext cx="1452" cy="0"/>
            </a:xfrm>
            <a:prstGeom prst="line">
              <a:avLst/>
            </a:prstGeom>
            <a:noFill/>
            <a:ln w="7620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90" name="Line 26"/>
            <p:cNvSpPr>
              <a:spLocks noChangeAspect="1" noChangeShapeType="1"/>
            </p:cNvSpPr>
            <p:nvPr/>
          </p:nvSpPr>
          <p:spPr bwMode="auto">
            <a:xfrm>
              <a:off x="2803" y="1348"/>
              <a:ext cx="594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91" name="Line 27"/>
            <p:cNvSpPr>
              <a:spLocks noChangeAspect="1" noChangeShapeType="1"/>
            </p:cNvSpPr>
            <p:nvPr/>
          </p:nvSpPr>
          <p:spPr bwMode="auto">
            <a:xfrm flipV="1">
              <a:off x="3373" y="985"/>
              <a:ext cx="0" cy="363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92" name="Line 28"/>
            <p:cNvSpPr>
              <a:spLocks noChangeAspect="1" noChangeShapeType="1"/>
            </p:cNvSpPr>
            <p:nvPr/>
          </p:nvSpPr>
          <p:spPr bwMode="auto">
            <a:xfrm>
              <a:off x="3062" y="2437"/>
              <a:ext cx="1452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93" name="Line 29"/>
            <p:cNvSpPr>
              <a:spLocks noChangeAspect="1" noChangeShapeType="1"/>
            </p:cNvSpPr>
            <p:nvPr/>
          </p:nvSpPr>
          <p:spPr bwMode="auto">
            <a:xfrm>
              <a:off x="2803" y="2126"/>
              <a:ext cx="594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94" name="Line 30"/>
            <p:cNvSpPr>
              <a:spLocks noChangeAspect="1" noChangeShapeType="1"/>
            </p:cNvSpPr>
            <p:nvPr/>
          </p:nvSpPr>
          <p:spPr bwMode="auto">
            <a:xfrm>
              <a:off x="3373" y="2126"/>
              <a:ext cx="0" cy="311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95" name="Line 31"/>
            <p:cNvSpPr>
              <a:spLocks noChangeAspect="1" noChangeShapeType="1"/>
            </p:cNvSpPr>
            <p:nvPr/>
          </p:nvSpPr>
          <p:spPr bwMode="auto">
            <a:xfrm>
              <a:off x="2803" y="1763"/>
              <a:ext cx="985" cy="0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96" name="Line 32"/>
            <p:cNvSpPr>
              <a:spLocks noChangeAspect="1" noChangeShapeType="1"/>
            </p:cNvSpPr>
            <p:nvPr/>
          </p:nvSpPr>
          <p:spPr bwMode="auto">
            <a:xfrm>
              <a:off x="3788" y="1763"/>
              <a:ext cx="0" cy="674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97" name="Line 33"/>
            <p:cNvSpPr>
              <a:spLocks noChangeAspect="1" noChangeShapeType="1"/>
            </p:cNvSpPr>
            <p:nvPr/>
          </p:nvSpPr>
          <p:spPr bwMode="auto">
            <a:xfrm flipV="1">
              <a:off x="3788" y="2517"/>
              <a:ext cx="0" cy="363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98" name="Line 34"/>
            <p:cNvSpPr>
              <a:spLocks noChangeAspect="1" noChangeShapeType="1"/>
            </p:cNvSpPr>
            <p:nvPr/>
          </p:nvSpPr>
          <p:spPr bwMode="auto">
            <a:xfrm>
              <a:off x="4514" y="961"/>
              <a:ext cx="0" cy="1504"/>
            </a:xfrm>
            <a:prstGeom prst="line">
              <a:avLst/>
            </a:prstGeom>
            <a:noFill/>
            <a:ln w="76200">
              <a:solidFill>
                <a:srgbClr val="33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99" name="Line 35"/>
            <p:cNvSpPr>
              <a:spLocks noChangeAspect="1" noChangeShapeType="1"/>
            </p:cNvSpPr>
            <p:nvPr/>
          </p:nvSpPr>
          <p:spPr bwMode="auto">
            <a:xfrm>
              <a:off x="4514" y="1815"/>
              <a:ext cx="467" cy="0"/>
            </a:xfrm>
            <a:prstGeom prst="line">
              <a:avLst/>
            </a:prstGeom>
            <a:noFill/>
            <a:ln w="114300">
              <a:solidFill>
                <a:srgbClr val="3366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100" name="Freeform 36"/>
            <p:cNvSpPr>
              <a:spLocks noChangeAspect="1"/>
            </p:cNvSpPr>
            <p:nvPr/>
          </p:nvSpPr>
          <p:spPr bwMode="auto">
            <a:xfrm>
              <a:off x="5240" y="2178"/>
              <a:ext cx="0" cy="1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39"/>
                </a:cxn>
              </a:cxnLst>
              <a:rect l="0" t="0" r="r" b="b"/>
              <a:pathLst>
                <a:path w="1" h="4539">
                  <a:moveTo>
                    <a:pt x="0" y="0"/>
                  </a:moveTo>
                  <a:lnTo>
                    <a:pt x="0" y="4539"/>
                  </a:lnTo>
                </a:path>
              </a:pathLst>
            </a:custGeom>
            <a:noFill/>
            <a:ln w="114300">
              <a:solidFill>
                <a:srgbClr val="3366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101" name="Line 37"/>
            <p:cNvSpPr>
              <a:spLocks noChangeAspect="1" noChangeShapeType="1"/>
            </p:cNvSpPr>
            <p:nvPr/>
          </p:nvSpPr>
          <p:spPr bwMode="auto">
            <a:xfrm>
              <a:off x="2388" y="2852"/>
              <a:ext cx="0" cy="26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102" name="Line 38"/>
            <p:cNvSpPr>
              <a:spLocks noChangeAspect="1" noChangeShapeType="1"/>
            </p:cNvSpPr>
            <p:nvPr/>
          </p:nvSpPr>
          <p:spPr bwMode="auto">
            <a:xfrm flipH="1">
              <a:off x="2077" y="3113"/>
              <a:ext cx="311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103" name="Freeform 39"/>
            <p:cNvSpPr>
              <a:spLocks noChangeAspect="1"/>
            </p:cNvSpPr>
            <p:nvPr/>
          </p:nvSpPr>
          <p:spPr bwMode="auto">
            <a:xfrm>
              <a:off x="2388" y="3267"/>
              <a:ext cx="7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" y="0"/>
                </a:cxn>
              </a:cxnLst>
              <a:rect l="0" t="0" r="r" b="b"/>
              <a:pathLst>
                <a:path w="2160" h="1">
                  <a:moveTo>
                    <a:pt x="0" y="0"/>
                  </a:moveTo>
                  <a:lnTo>
                    <a:pt x="2160" y="0"/>
                  </a:lnTo>
                </a:path>
              </a:pathLst>
            </a:custGeom>
            <a:noFill/>
            <a:ln w="12700" cap="flat" cmpd="sng">
              <a:solidFill>
                <a:srgbClr val="33CCCC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104" name="AutoShape 40"/>
            <p:cNvSpPr>
              <a:spLocks noChangeAspect="1" noChangeArrowheads="1"/>
            </p:cNvSpPr>
            <p:nvPr/>
          </p:nvSpPr>
          <p:spPr bwMode="auto">
            <a:xfrm>
              <a:off x="3114" y="3215"/>
              <a:ext cx="622" cy="15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105" name="Text Box 41"/>
            <p:cNvSpPr txBox="1">
              <a:spLocks noChangeAspect="1" noChangeArrowheads="1"/>
            </p:cNvSpPr>
            <p:nvPr/>
          </p:nvSpPr>
          <p:spPr bwMode="auto">
            <a:xfrm>
              <a:off x="625" y="311"/>
              <a:ext cx="778" cy="156"/>
            </a:xfrm>
            <a:prstGeom prst="rect">
              <a:avLst/>
            </a:prstGeom>
            <a:noFill/>
            <a:ln w="1238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hu-HU" sz="1200"/>
                <a:t>Vásárolt ivóvíz</a:t>
              </a:r>
              <a:endParaRPr lang="hu-HU" sz="1800"/>
            </a:p>
          </p:txBody>
        </p:sp>
        <p:sp>
          <p:nvSpPr>
            <p:cNvPr id="88106" name="Text Box 42"/>
            <p:cNvSpPr txBox="1">
              <a:spLocks noChangeAspect="1" noChangeArrowheads="1"/>
            </p:cNvSpPr>
            <p:nvPr/>
          </p:nvSpPr>
          <p:spPr bwMode="auto">
            <a:xfrm>
              <a:off x="3113" y="552"/>
              <a:ext cx="519" cy="338"/>
            </a:xfrm>
            <a:prstGeom prst="rect">
              <a:avLst/>
            </a:prstGeom>
            <a:noFill/>
            <a:ln w="1238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hu-HU" sz="800" dirty="0"/>
                <a:t>Szervetlen szennyvíz</a:t>
              </a:r>
              <a:endParaRPr lang="hu-HU" sz="1800" dirty="0"/>
            </a:p>
          </p:txBody>
        </p:sp>
        <p:sp>
          <p:nvSpPr>
            <p:cNvPr id="88107" name="Line 43"/>
            <p:cNvSpPr>
              <a:spLocks noChangeAspect="1" noChangeShapeType="1"/>
            </p:cNvSpPr>
            <p:nvPr/>
          </p:nvSpPr>
          <p:spPr bwMode="auto">
            <a:xfrm>
              <a:off x="2388" y="3112"/>
              <a:ext cx="0" cy="155"/>
            </a:xfrm>
            <a:prstGeom prst="line">
              <a:avLst/>
            </a:prstGeom>
            <a:noFill/>
            <a:ln w="12700">
              <a:solidFill>
                <a:srgbClr val="33CC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108" name="Text Box 44"/>
            <p:cNvSpPr txBox="1">
              <a:spLocks noChangeAspect="1" noChangeArrowheads="1"/>
            </p:cNvSpPr>
            <p:nvPr/>
          </p:nvSpPr>
          <p:spPr bwMode="auto">
            <a:xfrm>
              <a:off x="3146" y="2517"/>
              <a:ext cx="453" cy="208"/>
            </a:xfrm>
            <a:prstGeom prst="rect">
              <a:avLst/>
            </a:prstGeom>
            <a:noFill/>
            <a:ln w="1238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hu-HU" sz="800" dirty="0"/>
                <a:t>Szerves szennyvíz</a:t>
              </a:r>
              <a:endParaRPr lang="hu-HU" sz="1800" dirty="0"/>
            </a:p>
          </p:txBody>
        </p:sp>
        <p:sp>
          <p:nvSpPr>
            <p:cNvPr id="88109" name="Text Box 45"/>
            <p:cNvSpPr txBox="1">
              <a:spLocks noChangeAspect="1" noChangeArrowheads="1"/>
            </p:cNvSpPr>
            <p:nvPr/>
          </p:nvSpPr>
          <p:spPr bwMode="auto">
            <a:xfrm>
              <a:off x="2958" y="1556"/>
              <a:ext cx="830" cy="207"/>
            </a:xfrm>
            <a:prstGeom prst="rect">
              <a:avLst/>
            </a:prstGeom>
            <a:noFill/>
            <a:ln w="1238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hu-HU" sz="800" dirty="0"/>
                <a:t>Kommunális szennyvíz</a:t>
              </a:r>
              <a:endParaRPr lang="hu-HU" sz="1800" dirty="0"/>
            </a:p>
          </p:txBody>
        </p:sp>
        <p:sp>
          <p:nvSpPr>
            <p:cNvPr id="88110" name="Text Box 46"/>
            <p:cNvSpPr txBox="1">
              <a:spLocks noChangeAspect="1" noChangeArrowheads="1"/>
            </p:cNvSpPr>
            <p:nvPr/>
          </p:nvSpPr>
          <p:spPr bwMode="auto">
            <a:xfrm>
              <a:off x="3788" y="2645"/>
              <a:ext cx="571" cy="363"/>
            </a:xfrm>
            <a:prstGeom prst="rect">
              <a:avLst/>
            </a:prstGeom>
            <a:noFill/>
            <a:ln w="1238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hu-HU" sz="800" dirty="0"/>
                <a:t>Átvett települési kommunális szennyvíz</a:t>
              </a:r>
              <a:endParaRPr lang="hu-HU" sz="1800" dirty="0"/>
            </a:p>
          </p:txBody>
        </p:sp>
        <p:sp>
          <p:nvSpPr>
            <p:cNvPr id="88111" name="Text Box 47"/>
            <p:cNvSpPr txBox="1">
              <a:spLocks noChangeAspect="1" noChangeArrowheads="1"/>
            </p:cNvSpPr>
            <p:nvPr/>
          </p:nvSpPr>
          <p:spPr bwMode="auto">
            <a:xfrm>
              <a:off x="3089" y="3022"/>
              <a:ext cx="674" cy="155"/>
            </a:xfrm>
            <a:prstGeom prst="rect">
              <a:avLst/>
            </a:prstGeom>
            <a:noFill/>
            <a:ln w="1238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hu-HU" sz="800"/>
                <a:t>Szigetelt medencék</a:t>
              </a:r>
              <a:endParaRPr lang="hu-HU" sz="1800"/>
            </a:p>
          </p:txBody>
        </p:sp>
        <p:sp>
          <p:nvSpPr>
            <p:cNvPr id="88112" name="Text Box 48"/>
            <p:cNvSpPr txBox="1">
              <a:spLocks noChangeAspect="1" noChangeArrowheads="1"/>
            </p:cNvSpPr>
            <p:nvPr/>
          </p:nvSpPr>
          <p:spPr bwMode="auto">
            <a:xfrm rot="-362261">
              <a:off x="2925" y="3702"/>
              <a:ext cx="726" cy="207"/>
            </a:xfrm>
            <a:prstGeom prst="rect">
              <a:avLst/>
            </a:prstGeom>
            <a:noFill/>
            <a:ln w="1238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hu-HU" sz="1200">
                  <a:solidFill>
                    <a:schemeClr val="bg1"/>
                  </a:solidFill>
                </a:rPr>
                <a:t>Sajó folyó</a:t>
              </a:r>
              <a:endParaRPr lang="hu-HU" sz="1800">
                <a:solidFill>
                  <a:schemeClr val="bg1"/>
                </a:solidFill>
              </a:endParaRPr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2018" y="1253"/>
              <a:ext cx="625" cy="1032"/>
              <a:chOff x="1970" y="1348"/>
              <a:chExt cx="625" cy="1032"/>
            </a:xfrm>
          </p:grpSpPr>
          <p:sp>
            <p:nvSpPr>
              <p:cNvPr id="8811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73" y="1348"/>
                <a:ext cx="622" cy="623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66CC"/>
              </a:solidFill>
              <a:ln w="12700">
                <a:solidFill>
                  <a:srgbClr val="3366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8115" name="AutoShape 5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970" y="1654"/>
                <a:ext cx="622" cy="726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66CC"/>
              </a:solidFill>
              <a:ln w="12700">
                <a:solidFill>
                  <a:srgbClr val="3366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88116" name="Text Box 52"/>
            <p:cNvSpPr txBox="1">
              <a:spLocks noChangeAspect="1" noChangeArrowheads="1"/>
            </p:cNvSpPr>
            <p:nvPr/>
          </p:nvSpPr>
          <p:spPr bwMode="auto">
            <a:xfrm>
              <a:off x="1837" y="1616"/>
              <a:ext cx="713" cy="829"/>
            </a:xfrm>
            <a:prstGeom prst="rect">
              <a:avLst/>
            </a:prstGeom>
            <a:noFill/>
            <a:ln w="1238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endParaRPr lang="hu-HU" sz="1100" dirty="0">
                <a:solidFill>
                  <a:schemeClr val="bg1"/>
                </a:solidFill>
              </a:endParaRPr>
            </a:p>
            <a:p>
              <a:pPr algn="just"/>
              <a:r>
                <a:rPr lang="hu-HU" sz="1100" dirty="0">
                  <a:solidFill>
                    <a:schemeClr val="bg1"/>
                  </a:solidFill>
                </a:rPr>
                <a:t>víz </a:t>
              </a:r>
              <a:r>
                <a:rPr lang="hu-HU" sz="1100" dirty="0" err="1">
                  <a:solidFill>
                    <a:schemeClr val="bg1"/>
                  </a:solidFill>
                </a:rPr>
                <a:t>újrahasz-nálatok</a:t>
              </a:r>
              <a:r>
                <a:rPr lang="hu-HU" sz="1100" dirty="0">
                  <a:solidFill>
                    <a:schemeClr val="bg1"/>
                  </a:solidFill>
                </a:rPr>
                <a:t>,</a:t>
              </a:r>
            </a:p>
            <a:p>
              <a:pPr algn="just"/>
              <a:r>
                <a:rPr lang="hu-HU" sz="1100" dirty="0">
                  <a:solidFill>
                    <a:schemeClr val="bg1"/>
                  </a:solidFill>
                </a:rPr>
                <a:t>szennyvízből</a:t>
              </a:r>
            </a:p>
            <a:p>
              <a:pPr algn="just"/>
              <a:r>
                <a:rPr lang="hu-HU" sz="1100" dirty="0">
                  <a:solidFill>
                    <a:schemeClr val="bg1"/>
                  </a:solidFill>
                </a:rPr>
                <a:t>kinyert anyagok </a:t>
              </a:r>
              <a:r>
                <a:rPr lang="hu-HU" sz="1100" dirty="0" err="1">
                  <a:solidFill>
                    <a:schemeClr val="bg1"/>
                  </a:solidFill>
                </a:rPr>
                <a:t>visszaforga-tása</a:t>
              </a:r>
              <a:endParaRPr lang="hu-HU" sz="1100" dirty="0">
                <a:solidFill>
                  <a:schemeClr val="bg1"/>
                </a:solidFill>
              </a:endParaRPr>
            </a:p>
          </p:txBody>
        </p:sp>
        <p:sp>
          <p:nvSpPr>
            <p:cNvPr id="88117" name="Text Box 53"/>
            <p:cNvSpPr txBox="1">
              <a:spLocks noChangeAspect="1" noChangeArrowheads="1"/>
            </p:cNvSpPr>
            <p:nvPr/>
          </p:nvSpPr>
          <p:spPr bwMode="auto">
            <a:xfrm>
              <a:off x="861" y="1230"/>
              <a:ext cx="697" cy="31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82550"/>
              <a:r>
                <a:rPr lang="hu-HU" sz="1100" dirty="0">
                  <a:solidFill>
                    <a:schemeClr val="bg1"/>
                  </a:solidFill>
                </a:rPr>
                <a:t>Kondenzvíz kezelés</a:t>
              </a:r>
            </a:p>
          </p:txBody>
        </p:sp>
        <p:sp>
          <p:nvSpPr>
            <p:cNvPr id="88118" name="Freeform 54"/>
            <p:cNvSpPr>
              <a:spLocks noChangeAspect="1"/>
            </p:cNvSpPr>
            <p:nvPr/>
          </p:nvSpPr>
          <p:spPr bwMode="auto">
            <a:xfrm>
              <a:off x="3649" y="3269"/>
              <a:ext cx="77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" y="0"/>
                </a:cxn>
              </a:cxnLst>
              <a:rect l="0" t="0" r="r" b="b"/>
              <a:pathLst>
                <a:path w="2160" h="1">
                  <a:moveTo>
                    <a:pt x="0" y="0"/>
                  </a:moveTo>
                  <a:lnTo>
                    <a:pt x="2160" y="0"/>
                  </a:lnTo>
                </a:path>
              </a:pathLst>
            </a:custGeom>
            <a:noFill/>
            <a:ln w="12700" cap="flat" cmpd="sng">
              <a:solidFill>
                <a:srgbClr val="33CCCC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119" name="Line 55"/>
            <p:cNvSpPr>
              <a:spLocks noChangeAspect="1" noChangeShapeType="1"/>
            </p:cNvSpPr>
            <p:nvPr/>
          </p:nvSpPr>
          <p:spPr bwMode="auto">
            <a:xfrm flipV="1">
              <a:off x="4426" y="2556"/>
              <a:ext cx="0" cy="713"/>
            </a:xfrm>
            <a:prstGeom prst="line">
              <a:avLst/>
            </a:prstGeom>
            <a:noFill/>
            <a:ln w="12700">
              <a:solidFill>
                <a:srgbClr val="33CC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120" name="Text Box 56"/>
            <p:cNvSpPr txBox="1">
              <a:spLocks noChangeArrowheads="1"/>
            </p:cNvSpPr>
            <p:nvPr/>
          </p:nvSpPr>
          <p:spPr bwMode="auto">
            <a:xfrm>
              <a:off x="1837" y="799"/>
              <a:ext cx="64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l"/>
              <a:r>
                <a:rPr lang="hu-HU" sz="1100" dirty="0">
                  <a:solidFill>
                    <a:schemeClr val="bg1"/>
                  </a:solidFill>
                </a:rPr>
                <a:t>BorsodChem </a:t>
              </a:r>
              <a:r>
                <a:rPr lang="hu-HU" sz="1100" dirty="0" err="1">
                  <a:solidFill>
                    <a:schemeClr val="bg1"/>
                  </a:solidFill>
                </a:rPr>
                <a:t>Zrt</a:t>
              </a:r>
              <a:r>
                <a:rPr lang="hu-HU" sz="1100" dirty="0">
                  <a:solidFill>
                    <a:schemeClr val="bg1"/>
                  </a:solidFill>
                </a:rPr>
                <a:t>.</a:t>
              </a:r>
            </a:p>
            <a:p>
              <a:pPr algn="l"/>
              <a:r>
                <a:rPr lang="hu-HU" sz="1100" dirty="0">
                  <a:solidFill>
                    <a:schemeClr val="bg1"/>
                  </a:solidFill>
                </a:rPr>
                <a:t>és a területen </a:t>
              </a:r>
            </a:p>
            <a:p>
              <a:pPr algn="l"/>
              <a:r>
                <a:rPr lang="hu-HU" sz="1100" dirty="0">
                  <a:solidFill>
                    <a:schemeClr val="bg1"/>
                  </a:solidFill>
                </a:rPr>
                <a:t>működő egyéb</a:t>
              </a:r>
            </a:p>
            <a:p>
              <a:pPr algn="l"/>
              <a:r>
                <a:rPr lang="hu-HU" sz="1100" dirty="0">
                  <a:solidFill>
                    <a:schemeClr val="bg1"/>
                  </a:solidFill>
                </a:rPr>
                <a:t>társaságok</a:t>
              </a:r>
            </a:p>
            <a:p>
              <a:pPr algn="l"/>
              <a:r>
                <a:rPr lang="hu-HU" sz="1100" dirty="0">
                  <a:solidFill>
                    <a:schemeClr val="bg1"/>
                  </a:solidFill>
                </a:rPr>
                <a:t>gyártástechnológiái,</a:t>
              </a:r>
            </a:p>
            <a:p>
              <a:pPr algn="l"/>
              <a:r>
                <a:rPr lang="hu-HU" sz="1100" dirty="0">
                  <a:solidFill>
                    <a:schemeClr val="bg1"/>
                  </a:solidFill>
                </a:rPr>
                <a:t>kapcsolódó</a:t>
              </a:r>
            </a:p>
            <a:p>
              <a:pPr algn="l"/>
              <a:r>
                <a:rPr lang="hu-HU" sz="1100" dirty="0">
                  <a:solidFill>
                    <a:schemeClr val="bg1"/>
                  </a:solidFill>
                </a:rPr>
                <a:t>létesítményei,</a:t>
              </a:r>
            </a:p>
          </p:txBody>
        </p:sp>
        <p:sp>
          <p:nvSpPr>
            <p:cNvPr id="88121" name="Line 57"/>
            <p:cNvSpPr>
              <a:spLocks noChangeShapeType="1"/>
            </p:cNvSpPr>
            <p:nvPr/>
          </p:nvSpPr>
          <p:spPr bwMode="auto">
            <a:xfrm flipH="1">
              <a:off x="1200" y="2205"/>
              <a:ext cx="2" cy="312"/>
            </a:xfrm>
            <a:prstGeom prst="line">
              <a:avLst/>
            </a:prstGeom>
            <a:noFill/>
            <a:ln w="88900">
              <a:solidFill>
                <a:srgbClr val="8DA8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122" name="Line 58"/>
            <p:cNvSpPr>
              <a:spLocks noChangeShapeType="1"/>
            </p:cNvSpPr>
            <p:nvPr/>
          </p:nvSpPr>
          <p:spPr bwMode="auto">
            <a:xfrm flipH="1" flipV="1">
              <a:off x="480" y="1380"/>
              <a:ext cx="372" cy="0"/>
            </a:xfrm>
            <a:prstGeom prst="line">
              <a:avLst/>
            </a:prstGeom>
            <a:noFill/>
            <a:ln w="28575">
              <a:solidFill>
                <a:srgbClr val="B7C8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123" name="Line 59"/>
            <p:cNvSpPr>
              <a:spLocks noChangeShapeType="1"/>
            </p:cNvSpPr>
            <p:nvPr/>
          </p:nvSpPr>
          <p:spPr bwMode="auto">
            <a:xfrm flipV="1">
              <a:off x="3515" y="3736"/>
              <a:ext cx="397" cy="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8074" name="Text Box 10"/>
            <p:cNvSpPr txBox="1">
              <a:spLocks noChangeAspect="1" noChangeArrowheads="1"/>
            </p:cNvSpPr>
            <p:nvPr/>
          </p:nvSpPr>
          <p:spPr bwMode="auto">
            <a:xfrm>
              <a:off x="3632" y="778"/>
              <a:ext cx="1089" cy="17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82550" algn="ctr"/>
              <a:r>
                <a:rPr lang="hu-HU" sz="1100" dirty="0">
                  <a:solidFill>
                    <a:schemeClr val="bg1"/>
                  </a:solidFill>
                </a:rPr>
                <a:t>Központi</a:t>
              </a:r>
            </a:p>
            <a:p>
              <a:pPr indent="-82550" algn="ctr"/>
              <a:r>
                <a:rPr lang="hu-HU" sz="1100" dirty="0">
                  <a:solidFill>
                    <a:schemeClr val="bg1"/>
                  </a:solidFill>
                </a:rPr>
                <a:t>szennyvíztisztító</a:t>
              </a:r>
            </a:p>
            <a:p>
              <a:pPr indent="-82550" algn="ctr"/>
              <a:r>
                <a:rPr lang="hu-HU" sz="1100" dirty="0">
                  <a:solidFill>
                    <a:schemeClr val="bg1"/>
                  </a:solidFill>
                </a:rPr>
                <a:t>üzem</a:t>
              </a:r>
            </a:p>
          </p:txBody>
        </p:sp>
      </p:grpSp>
      <p:sp>
        <p:nvSpPr>
          <p:cNvPr id="60" name="Cím 59"/>
          <p:cNvSpPr>
            <a:spLocks noGrp="1"/>
          </p:cNvSpPr>
          <p:nvPr>
            <p:ph type="title"/>
          </p:nvPr>
        </p:nvSpPr>
        <p:spPr>
          <a:xfrm>
            <a:off x="482400" y="188640"/>
            <a:ext cx="6696000" cy="673200"/>
          </a:xfrm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chemeClr val="tx2"/>
                </a:solidFill>
                <a:latin typeface="Tahoma" pitchFamily="34" charset="0"/>
              </a:rPr>
              <a:t>BorsodChem </a:t>
            </a:r>
            <a:r>
              <a:rPr lang="hu-HU" sz="2200" dirty="0" err="1" smtClean="0">
                <a:solidFill>
                  <a:schemeClr val="tx2"/>
                </a:solidFill>
                <a:latin typeface="Tahoma" pitchFamily="34" charset="0"/>
              </a:rPr>
              <a:t>Zrt</a:t>
            </a:r>
            <a:r>
              <a:rPr lang="hu-HU" sz="22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r>
              <a:rPr lang="en-US" sz="2200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hu-HU" sz="2200" dirty="0" smtClean="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hu-HU" sz="2200" dirty="0" smtClean="0">
                <a:solidFill>
                  <a:schemeClr val="tx2"/>
                </a:solidFill>
                <a:latin typeface="Tahoma" pitchFamily="34" charset="0"/>
              </a:rPr>
            </a:br>
            <a:r>
              <a:rPr lang="hu-HU" sz="2200" dirty="0" smtClean="0">
                <a:solidFill>
                  <a:schemeClr val="tx2"/>
                </a:solidFill>
                <a:latin typeface="Tahoma" pitchFamily="34" charset="0"/>
              </a:rPr>
              <a:t>vízgazdálkodási rendszere</a:t>
            </a:r>
          </a:p>
        </p:txBody>
      </p:sp>
      <p:sp>
        <p:nvSpPr>
          <p:cNvPr id="62" name="Szöveg helye 6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3" name="Szöveg helye 10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 smtClean="0"/>
              <a:t>Szennyvíztisztítás a BorsodChem </a:t>
            </a:r>
            <a:r>
              <a:rPr lang="hu-HU" dirty="0" err="1" smtClean="0"/>
              <a:t>Zrt-nél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hu-HU" sz="2800" dirty="0" smtClean="0"/>
              <a:t>A szennyvíztisztítás története</a:t>
            </a:r>
            <a:endParaRPr lang="en-US" sz="2800" dirty="0" smtClean="0"/>
          </a:p>
        </p:txBody>
      </p:sp>
      <p:pic>
        <p:nvPicPr>
          <p:cNvPr id="67588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341438"/>
            <a:ext cx="1944688" cy="1499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9" name="Picture 5" descr="5ab 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408" y="2971390"/>
            <a:ext cx="1944688" cy="1458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90" name="Picture 6" descr="5ab 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581128"/>
            <a:ext cx="1944688" cy="156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92" name="Picture 8" descr="P10202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1405" y="4583756"/>
            <a:ext cx="2069749" cy="1569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96000" y="1628774"/>
            <a:ext cx="5544152" cy="29573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hu-HU" sz="2000" dirty="0" smtClean="0"/>
              <a:t>1954-1978: </a:t>
            </a:r>
            <a:r>
              <a:rPr lang="hu-HU" sz="2000" dirty="0" err="1" smtClean="0"/>
              <a:t>Olajtalanítás</a:t>
            </a:r>
            <a:r>
              <a:rPr lang="hu-HU" sz="2000" dirty="0" smtClean="0"/>
              <a:t>, átlagosítás</a:t>
            </a:r>
          </a:p>
          <a:p>
            <a:pPr>
              <a:lnSpc>
                <a:spcPct val="110000"/>
              </a:lnSpc>
            </a:pPr>
            <a:r>
              <a:rPr lang="hu-HU" sz="2000" dirty="0" smtClean="0"/>
              <a:t>1972-1978: A PVC-III beruházás keretén belül megépült az új, biológiai fokozatot is tartalmazó szennyvíztisztító</a:t>
            </a:r>
          </a:p>
          <a:p>
            <a:pPr>
              <a:lnSpc>
                <a:spcPct val="110000"/>
              </a:lnSpc>
            </a:pPr>
            <a:r>
              <a:rPr lang="hu-HU" sz="2000" dirty="0" smtClean="0"/>
              <a:t>1995: Az aerob biológiai medencék levegőztető rendszerének átalakítása</a:t>
            </a:r>
          </a:p>
          <a:p>
            <a:pPr>
              <a:lnSpc>
                <a:spcPct val="110000"/>
              </a:lnSpc>
            </a:pPr>
            <a:r>
              <a:rPr lang="hu-HU" sz="2000" dirty="0" smtClean="0"/>
              <a:t>2001: A TDI beruházáshoz kapcsolódva valósult meg a biológiai szennyvíztisztítás átalakítása és anaerob lépcsővel történő bővítése </a:t>
            </a:r>
          </a:p>
          <a:p>
            <a:pPr>
              <a:lnSpc>
                <a:spcPct val="110000"/>
              </a:lnSpc>
            </a:pPr>
            <a:r>
              <a:rPr lang="hu-HU" sz="2000" dirty="0" smtClean="0"/>
              <a:t>2009: SBR rendszer építése a magas nitrogén tartalmú szennyvizek tisztítására</a:t>
            </a:r>
          </a:p>
        </p:txBody>
      </p:sp>
      <p:pic>
        <p:nvPicPr>
          <p:cNvPr id="9" name="Picture 6" descr="RO184447"/>
          <p:cNvPicPr>
            <a:picLocks noChangeAspect="1" noChangeArrowheads="1"/>
          </p:cNvPicPr>
          <p:nvPr/>
        </p:nvPicPr>
        <p:blipFill>
          <a:blip r:embed="rId6" cstate="print"/>
          <a:srcRect t="21935"/>
          <a:stretch>
            <a:fillRect/>
          </a:stretch>
        </p:blipFill>
        <p:spPr bwMode="auto">
          <a:xfrm>
            <a:off x="482401" y="4546157"/>
            <a:ext cx="2145383" cy="1601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 descr="PICT00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0859" y="4523874"/>
            <a:ext cx="1218087" cy="1624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zöveg helye 10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 smtClean="0"/>
              <a:t>Szennyvíztisztítás a BorsodChem </a:t>
            </a:r>
            <a:r>
              <a:rPr lang="hu-HU" dirty="0" err="1" smtClean="0"/>
              <a:t>Zrt-nél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Cím 3"/>
          <p:cNvSpPr>
            <a:spLocks noGrp="1"/>
          </p:cNvSpPr>
          <p:nvPr>
            <p:ph type="title"/>
          </p:nvPr>
        </p:nvSpPr>
        <p:spPr>
          <a:xfrm>
            <a:off x="395288" y="244475"/>
            <a:ext cx="6696075" cy="673100"/>
          </a:xfrm>
        </p:spPr>
        <p:txBody>
          <a:bodyPr/>
          <a:lstStyle/>
          <a:p>
            <a:r>
              <a:rPr lang="hu-HU" dirty="0" smtClean="0">
                <a:latin typeface="Arial" charset="0"/>
                <a:cs typeface="Arial" charset="0"/>
              </a:rPr>
              <a:t>Szennyvíztisztítás folyamata</a:t>
            </a:r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>
            <a:off x="5097463" y="3417888"/>
            <a:ext cx="28098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755650" y="1993900"/>
            <a:ext cx="8116888" cy="3686175"/>
            <a:chOff x="403" y="1236"/>
            <a:chExt cx="5113" cy="2322"/>
          </a:xfrm>
        </p:grpSpPr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1592" y="1864"/>
              <a:ext cx="1619" cy="41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SBR</a:t>
              </a:r>
            </a:p>
            <a:p>
              <a:pPr algn="ctr"/>
              <a:r>
                <a:rPr lang="hu-HU" sz="1100" dirty="0" smtClean="0">
                  <a:solidFill>
                    <a:schemeClr val="bg1"/>
                  </a:solidFill>
                </a:rPr>
                <a:t>magas nitrogén tartalmú szennyvizek kezelésére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1592" y="2525"/>
              <a:ext cx="1619" cy="41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1400" dirty="0">
                  <a:solidFill>
                    <a:schemeClr val="bg1"/>
                  </a:solidFill>
                </a:rPr>
                <a:t>Anaerob </a:t>
              </a:r>
              <a:r>
                <a:rPr lang="hu-HU" sz="1400" dirty="0" smtClean="0">
                  <a:solidFill>
                    <a:schemeClr val="bg1"/>
                  </a:solidFill>
                </a:rPr>
                <a:t>rendszer</a:t>
              </a:r>
              <a:endParaRPr lang="hu-HU" sz="14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1100" dirty="0" smtClean="0">
                  <a:solidFill>
                    <a:schemeClr val="bg1"/>
                  </a:solidFill>
                </a:rPr>
                <a:t>magas KOI tartalmú szennyvizek kezelésére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1592" y="3145"/>
              <a:ext cx="1619" cy="41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 sz="1400" dirty="0" smtClean="0">
                  <a:solidFill>
                    <a:schemeClr val="bg1"/>
                  </a:solidFill>
                </a:rPr>
                <a:t>Hagyományos eleveniszapos  </a:t>
              </a:r>
              <a:endParaRPr lang="hu-HU" sz="14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1100" dirty="0" smtClean="0">
                  <a:solidFill>
                    <a:schemeClr val="bg1"/>
                  </a:solidFill>
                </a:rPr>
                <a:t>alacsony KOI és nitrogén tartalmú szennyvizek kezelésére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3676" y="1657"/>
              <a:ext cx="900" cy="41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 sz="1400" dirty="0" smtClean="0">
                  <a:solidFill>
                    <a:schemeClr val="bg1"/>
                  </a:solidFill>
                </a:rPr>
                <a:t>Utóátlagosítás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1592" y="1244"/>
              <a:ext cx="1619" cy="41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 sz="1400" dirty="0" smtClean="0">
                  <a:solidFill>
                    <a:schemeClr val="bg1"/>
                  </a:solidFill>
                </a:rPr>
                <a:t>Szervetlen technológiai sor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676" y="2813"/>
              <a:ext cx="900" cy="41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 sz="1400" dirty="0" smtClean="0">
                  <a:solidFill>
                    <a:schemeClr val="bg1"/>
                  </a:solidFill>
                </a:rPr>
                <a:t>Iszapkezelés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AutoShape 38"/>
            <p:cNvCxnSpPr>
              <a:cxnSpLocks noChangeShapeType="1"/>
              <a:stCxn id="31" idx="3"/>
              <a:endCxn id="30" idx="1"/>
            </p:cNvCxnSpPr>
            <p:nvPr/>
          </p:nvCxnSpPr>
          <p:spPr bwMode="auto">
            <a:xfrm>
              <a:off x="3211" y="1451"/>
              <a:ext cx="465" cy="413"/>
            </a:xfrm>
            <a:prstGeom prst="bentConnector3">
              <a:avLst>
                <a:gd name="adj1" fmla="val 49917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4" name="AutoShape 39"/>
            <p:cNvCxnSpPr>
              <a:cxnSpLocks noChangeShapeType="1"/>
              <a:stCxn id="27" idx="3"/>
              <a:endCxn id="30" idx="1"/>
            </p:cNvCxnSpPr>
            <p:nvPr/>
          </p:nvCxnSpPr>
          <p:spPr bwMode="auto">
            <a:xfrm flipV="1">
              <a:off x="3211" y="1864"/>
              <a:ext cx="465" cy="207"/>
            </a:xfrm>
            <a:prstGeom prst="bentConnector3">
              <a:avLst>
                <a:gd name="adj1" fmla="val 49917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" name="AutoShape 41"/>
            <p:cNvCxnSpPr>
              <a:cxnSpLocks noChangeShapeType="1"/>
              <a:stCxn id="29" idx="3"/>
              <a:endCxn id="30" idx="1"/>
            </p:cNvCxnSpPr>
            <p:nvPr/>
          </p:nvCxnSpPr>
          <p:spPr bwMode="auto">
            <a:xfrm flipV="1">
              <a:off x="3211" y="1864"/>
              <a:ext cx="465" cy="1487"/>
            </a:xfrm>
            <a:prstGeom prst="bentConnector3">
              <a:avLst>
                <a:gd name="adj1" fmla="val 49917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6" name="AutoShape 42"/>
            <p:cNvCxnSpPr>
              <a:cxnSpLocks noChangeShapeType="1"/>
              <a:stCxn id="28" idx="3"/>
              <a:endCxn id="29" idx="1"/>
            </p:cNvCxnSpPr>
            <p:nvPr/>
          </p:nvCxnSpPr>
          <p:spPr bwMode="auto">
            <a:xfrm flipH="1">
              <a:off x="1592" y="2731"/>
              <a:ext cx="1619" cy="620"/>
            </a:xfrm>
            <a:prstGeom prst="bentConnector5">
              <a:avLst>
                <a:gd name="adj1" fmla="val -7060"/>
                <a:gd name="adj2" fmla="val 49926"/>
                <a:gd name="adj3" fmla="val 107060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3208" y="1534"/>
              <a:ext cx="468" cy="1487"/>
            </a:xfrm>
            <a:custGeom>
              <a:avLst/>
              <a:gdLst>
                <a:gd name="T0" fmla="*/ 0 w 589"/>
                <a:gd name="T1" fmla="*/ 0 h 1633"/>
                <a:gd name="T2" fmla="*/ 226 w 589"/>
                <a:gd name="T3" fmla="*/ 0 h 1633"/>
                <a:gd name="T4" fmla="*/ 226 w 589"/>
                <a:gd name="T5" fmla="*/ 1633 h 1633"/>
                <a:gd name="T6" fmla="*/ 589 w 589"/>
                <a:gd name="T7" fmla="*/ 1633 h 16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9"/>
                <a:gd name="T13" fmla="*/ 0 h 1633"/>
                <a:gd name="T14" fmla="*/ 589 w 589"/>
                <a:gd name="T15" fmla="*/ 1633 h 16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9" h="1633">
                  <a:moveTo>
                    <a:pt x="0" y="0"/>
                  </a:moveTo>
                  <a:lnTo>
                    <a:pt x="226" y="0"/>
                  </a:lnTo>
                  <a:lnTo>
                    <a:pt x="226" y="1633"/>
                  </a:lnTo>
                  <a:lnTo>
                    <a:pt x="589" y="1633"/>
                  </a:ln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>
              <a:off x="3208" y="2815"/>
              <a:ext cx="1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3208" y="3021"/>
              <a:ext cx="180" cy="206"/>
            </a:xfrm>
            <a:custGeom>
              <a:avLst/>
              <a:gdLst>
                <a:gd name="T0" fmla="*/ 0 w 226"/>
                <a:gd name="T1" fmla="*/ 226 h 226"/>
                <a:gd name="T2" fmla="*/ 226 w 226"/>
                <a:gd name="T3" fmla="*/ 226 h 226"/>
                <a:gd name="T4" fmla="*/ 226 w 226"/>
                <a:gd name="T5" fmla="*/ 0 h 226"/>
                <a:gd name="T6" fmla="*/ 0 60000 65536"/>
                <a:gd name="T7" fmla="*/ 0 60000 65536"/>
                <a:gd name="T8" fmla="*/ 0 60000 65536"/>
                <a:gd name="T9" fmla="*/ 0 w 226"/>
                <a:gd name="T10" fmla="*/ 0 h 226"/>
                <a:gd name="T11" fmla="*/ 226 w 226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" h="226">
                  <a:moveTo>
                    <a:pt x="0" y="226"/>
                  </a:moveTo>
                  <a:lnTo>
                    <a:pt x="226" y="226"/>
                  </a:lnTo>
                  <a:lnTo>
                    <a:pt x="226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cxnSp>
          <p:nvCxnSpPr>
            <p:cNvPr id="40" name="AutoShape 50"/>
            <p:cNvCxnSpPr>
              <a:cxnSpLocks noChangeShapeType="1"/>
              <a:endCxn id="31" idx="1"/>
            </p:cNvCxnSpPr>
            <p:nvPr/>
          </p:nvCxnSpPr>
          <p:spPr bwMode="auto">
            <a:xfrm>
              <a:off x="1156" y="1451"/>
              <a:ext cx="436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  <p:cxnSp>
          <p:nvCxnSpPr>
            <p:cNvPr id="41" name="AutoShape 51"/>
            <p:cNvCxnSpPr>
              <a:cxnSpLocks noChangeShapeType="1"/>
            </p:cNvCxnSpPr>
            <p:nvPr/>
          </p:nvCxnSpPr>
          <p:spPr bwMode="auto">
            <a:xfrm>
              <a:off x="1156" y="2071"/>
              <a:ext cx="436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52"/>
            <p:cNvCxnSpPr>
              <a:cxnSpLocks noChangeShapeType="1"/>
            </p:cNvCxnSpPr>
            <p:nvPr/>
          </p:nvCxnSpPr>
          <p:spPr bwMode="auto">
            <a:xfrm>
              <a:off x="1156" y="2731"/>
              <a:ext cx="436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53"/>
            <p:cNvCxnSpPr>
              <a:cxnSpLocks noChangeShapeType="1"/>
            </p:cNvCxnSpPr>
            <p:nvPr/>
          </p:nvCxnSpPr>
          <p:spPr bwMode="auto">
            <a:xfrm>
              <a:off x="1156" y="3351"/>
              <a:ext cx="436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54"/>
            <p:cNvCxnSpPr>
              <a:cxnSpLocks noChangeShapeType="1"/>
            </p:cNvCxnSpPr>
            <p:nvPr/>
          </p:nvCxnSpPr>
          <p:spPr bwMode="auto">
            <a:xfrm>
              <a:off x="4576" y="1864"/>
              <a:ext cx="436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  <p:sp>
          <p:nvSpPr>
            <p:cNvPr id="45" name="Text Box 55"/>
            <p:cNvSpPr txBox="1">
              <a:spLocks noChangeArrowheads="1"/>
            </p:cNvSpPr>
            <p:nvPr/>
          </p:nvSpPr>
          <p:spPr bwMode="auto">
            <a:xfrm>
              <a:off x="5012" y="1757"/>
              <a:ext cx="5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dirty="0" smtClean="0"/>
                <a:t>Sajó</a:t>
              </a:r>
              <a:endParaRPr lang="en-US" sz="1600" dirty="0"/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 rot="16200000">
              <a:off x="-163" y="2238"/>
              <a:ext cx="2322" cy="31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 sz="1400" dirty="0" smtClean="0">
                  <a:solidFill>
                    <a:schemeClr val="bg1"/>
                  </a:solidFill>
                </a:rPr>
                <a:t>Fizikai, kémiai kezelések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AutoShape 52"/>
            <p:cNvCxnSpPr>
              <a:cxnSpLocks noChangeShapeType="1"/>
            </p:cNvCxnSpPr>
            <p:nvPr/>
          </p:nvCxnSpPr>
          <p:spPr bwMode="auto">
            <a:xfrm>
              <a:off x="403" y="3351"/>
              <a:ext cx="436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52"/>
            <p:cNvCxnSpPr>
              <a:cxnSpLocks noChangeShapeType="1"/>
            </p:cNvCxnSpPr>
            <p:nvPr/>
          </p:nvCxnSpPr>
          <p:spPr bwMode="auto">
            <a:xfrm>
              <a:off x="403" y="2731"/>
              <a:ext cx="436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52"/>
            <p:cNvCxnSpPr>
              <a:cxnSpLocks noChangeShapeType="1"/>
            </p:cNvCxnSpPr>
            <p:nvPr/>
          </p:nvCxnSpPr>
          <p:spPr bwMode="auto">
            <a:xfrm>
              <a:off x="403" y="2074"/>
              <a:ext cx="436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52"/>
            <p:cNvCxnSpPr>
              <a:cxnSpLocks noChangeShapeType="1"/>
            </p:cNvCxnSpPr>
            <p:nvPr/>
          </p:nvCxnSpPr>
          <p:spPr bwMode="auto">
            <a:xfrm>
              <a:off x="403" y="1451"/>
              <a:ext cx="436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</p:grpSp>
      <p:sp>
        <p:nvSpPr>
          <p:cNvPr id="52" name="Szöveg helye 10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 smtClean="0"/>
              <a:t>Szennyvíztisztítás a BorsodChem </a:t>
            </a:r>
            <a:r>
              <a:rPr lang="hu-HU" dirty="0" err="1" smtClean="0"/>
              <a:t>Zrt-nél</a:t>
            </a:r>
            <a:endParaRPr lang="hu-HU" dirty="0"/>
          </a:p>
        </p:txBody>
      </p:sp>
      <p:cxnSp>
        <p:nvCxnSpPr>
          <p:cNvPr id="51" name="AutoShape 54"/>
          <p:cNvCxnSpPr>
            <a:cxnSpLocks noChangeShapeType="1"/>
          </p:cNvCxnSpPr>
          <p:nvPr/>
        </p:nvCxnSpPr>
        <p:spPr bwMode="auto">
          <a:xfrm>
            <a:off x="7380288" y="4827588"/>
            <a:ext cx="692150" cy="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sz="quarter" idx="14"/>
          </p:nvPr>
        </p:nvGraphicFramePr>
        <p:xfrm>
          <a:off x="395288" y="1628775"/>
          <a:ext cx="784860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Névleges termelési és a szennyvíztisztítási kapacitások alakulása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91680" y="5877272"/>
            <a:ext cx="460851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A szennyvíztisztítás fejlesztése a termelési kapacitások emelkedését mindig megelőzte.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 helye 10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 smtClean="0"/>
              <a:t>Szennyvíztisztítás a BorsodChem </a:t>
            </a:r>
            <a:r>
              <a:rPr lang="hu-HU" dirty="0" err="1" smtClean="0"/>
              <a:t>Zrt-nél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RO184433"/>
          <p:cNvPicPr>
            <a:picLocks noChangeAspect="1" noChangeArrowheads="1"/>
          </p:cNvPicPr>
          <p:nvPr/>
        </p:nvPicPr>
        <p:blipFill>
          <a:blip r:embed="rId2" cstate="print"/>
          <a:srcRect b="24016"/>
          <a:stretch>
            <a:fillRect/>
          </a:stretch>
        </p:blipFill>
        <p:spPr bwMode="auto">
          <a:xfrm>
            <a:off x="1403648" y="2829855"/>
            <a:ext cx="6236026" cy="2796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13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sz="1600" smtClean="0"/>
          </a:p>
          <a:p>
            <a:endParaRPr lang="hu-HU" sz="160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576" y="1535023"/>
            <a:ext cx="7772400" cy="1200329"/>
          </a:xfrm>
        </p:spPr>
        <p:txBody>
          <a:bodyPr vert="horz" lIns="91440" tIns="45720" rIns="91440" bIns="45720" rtlCol="0">
            <a:spAutoFit/>
          </a:bodyPr>
          <a:lstStyle/>
          <a:p>
            <a:pPr>
              <a:spcBef>
                <a:spcPts val="800"/>
              </a:spcBef>
            </a:pPr>
            <a:r>
              <a:rPr lang="hu-HU" sz="3600" dirty="0" smtClean="0">
                <a:solidFill>
                  <a:srgbClr val="0070C0"/>
                </a:solidFill>
                <a:ea typeface="+mn-ea"/>
              </a:rPr>
              <a:t>B. </a:t>
            </a:r>
            <a:r>
              <a:rPr lang="hu-HU" sz="3600" spc="-40" dirty="0" smtClean="0"/>
              <a:t>Szennyvíziszap kezelésének</a:t>
            </a:r>
            <a:br>
              <a:rPr lang="hu-HU" sz="3600" spc="-40" dirty="0" smtClean="0"/>
            </a:br>
            <a:r>
              <a:rPr lang="hu-HU" sz="3600" spc="-40" dirty="0" smtClean="0"/>
              <a:t>     lehetőségei és megoldásai</a:t>
            </a: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250825" y="131763"/>
            <a:ext cx="7200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1" dirty="0" smtClean="0">
                <a:solidFill>
                  <a:srgbClr val="808080"/>
                </a:solidFill>
                <a:latin typeface="Tahoma" pitchFamily="34" charset="0"/>
              </a:rPr>
              <a:t> </a:t>
            </a:r>
            <a:r>
              <a:rPr lang="en-US" sz="2400" b="1" dirty="0">
                <a:solidFill>
                  <a:srgbClr val="808080"/>
                </a:solidFill>
                <a:latin typeface="Tahoma" pitchFamily="34" charset="0"/>
              </a:rPr>
              <a:t/>
            </a:r>
            <a:br>
              <a:rPr lang="en-US" sz="2400" b="1" dirty="0">
                <a:solidFill>
                  <a:srgbClr val="808080"/>
                </a:solidFill>
                <a:latin typeface="Tahoma" pitchFamily="34" charset="0"/>
              </a:rPr>
            </a:br>
            <a:endParaRPr lang="en-US" sz="20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305300" y="5229225"/>
            <a:ext cx="184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hu-HU" sz="2800" dirty="0" smtClean="0"/>
              <a:t>Az iszapkezelés története</a:t>
            </a:r>
            <a:endParaRPr lang="en-US" sz="2800" dirty="0" smtClean="0"/>
          </a:p>
        </p:txBody>
      </p:sp>
      <p:pic>
        <p:nvPicPr>
          <p:cNvPr id="67589" name="Picture 5" descr="5ab 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408" y="2971390"/>
            <a:ext cx="1944688" cy="1458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90" name="Picture 6" descr="5ab 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581128"/>
            <a:ext cx="1944688" cy="156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96000" y="1628774"/>
            <a:ext cx="5712946" cy="29573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2000" dirty="0" smtClean="0">
                <a:solidFill>
                  <a:schemeClr val="accent4"/>
                </a:solidFill>
              </a:rPr>
              <a:t>1978-89: Zagytározóban történő víztelenítés</a:t>
            </a:r>
          </a:p>
          <a:p>
            <a:pPr>
              <a:lnSpc>
                <a:spcPct val="110000"/>
              </a:lnSpc>
            </a:pPr>
            <a:r>
              <a:rPr lang="hu-HU" sz="2000" dirty="0" smtClean="0">
                <a:solidFill>
                  <a:schemeClr val="accent4"/>
                </a:solidFill>
              </a:rPr>
              <a:t>1990: </a:t>
            </a:r>
            <a:r>
              <a:rPr lang="hu-HU" sz="2000" dirty="0" err="1" smtClean="0">
                <a:solidFill>
                  <a:schemeClr val="accent4"/>
                </a:solidFill>
              </a:rPr>
              <a:t>Iszapvíztelenítés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szalagszűrőprésekkel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110000"/>
              </a:lnSpc>
            </a:pPr>
            <a:r>
              <a:rPr lang="hu-HU" sz="2000" dirty="0" smtClean="0"/>
              <a:t>2001: UASB reaktorok </a:t>
            </a:r>
            <a:r>
              <a:rPr lang="hu-HU" sz="2000" dirty="0" err="1" smtClean="0"/>
              <a:t>üzembehelyezése</a:t>
            </a:r>
            <a:r>
              <a:rPr lang="hu-HU" sz="2000" dirty="0" smtClean="0"/>
              <a:t>, </a:t>
            </a:r>
            <a:r>
              <a:rPr lang="hu-HU" sz="2000" dirty="0" err="1" smtClean="0"/>
              <a:t>fölösiszap</a:t>
            </a:r>
            <a:r>
              <a:rPr lang="hu-HU" sz="2000" dirty="0" smtClean="0"/>
              <a:t> mennyiségének csökkentése</a:t>
            </a:r>
          </a:p>
          <a:p>
            <a:pPr>
              <a:lnSpc>
                <a:spcPct val="110000"/>
              </a:lnSpc>
            </a:pPr>
            <a:r>
              <a:rPr lang="hu-HU" sz="2000" dirty="0" smtClean="0"/>
              <a:t>2006: Iszapszárítás megvalósítása</a:t>
            </a:r>
          </a:p>
          <a:p>
            <a:pPr>
              <a:lnSpc>
                <a:spcPct val="110000"/>
              </a:lnSpc>
            </a:pPr>
            <a:r>
              <a:rPr lang="hu-HU" sz="2000" dirty="0" smtClean="0"/>
              <a:t>2007: </a:t>
            </a:r>
            <a:r>
              <a:rPr lang="hu-HU" sz="2000" dirty="0" err="1" smtClean="0"/>
              <a:t>Iszapvíztelenítés</a:t>
            </a:r>
            <a:r>
              <a:rPr lang="hu-HU" sz="2000" dirty="0" smtClean="0"/>
              <a:t> rekonstrukciója</a:t>
            </a:r>
          </a:p>
        </p:txBody>
      </p:sp>
      <p:pic>
        <p:nvPicPr>
          <p:cNvPr id="9" name="Picture 6" descr="RO184447"/>
          <p:cNvPicPr>
            <a:picLocks noChangeAspect="1" noChangeArrowheads="1"/>
          </p:cNvPicPr>
          <p:nvPr/>
        </p:nvPicPr>
        <p:blipFill>
          <a:blip r:embed="rId4" cstate="print"/>
          <a:srcRect t="21935"/>
          <a:stretch>
            <a:fillRect/>
          </a:stretch>
        </p:blipFill>
        <p:spPr bwMode="auto">
          <a:xfrm>
            <a:off x="482401" y="4546157"/>
            <a:ext cx="2145383" cy="1601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 descr="PICT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0859" y="4523874"/>
            <a:ext cx="1218087" cy="1624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zöveg helye 10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900" spc="-40" dirty="0" smtClean="0"/>
              <a:t>Szennyvíziszap kezelésének lehetőségei és megoldásai</a:t>
            </a:r>
            <a:endParaRPr lang="hu-HU" sz="900" dirty="0"/>
          </a:p>
        </p:txBody>
      </p:sp>
      <p:pic>
        <p:nvPicPr>
          <p:cNvPr id="13" name="Kép 12" descr="IMG00228-20110923-10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3575" y="4586075"/>
            <a:ext cx="2059806" cy="154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ép 13" descr="IMG00228-20110923-1030.jpg"/>
          <p:cNvPicPr>
            <a:picLocks noChangeAspect="1"/>
          </p:cNvPicPr>
          <p:nvPr/>
        </p:nvPicPr>
        <p:blipFill>
          <a:blip r:embed="rId6" cstate="print">
            <a:lum bright="-12000"/>
          </a:blip>
          <a:stretch>
            <a:fillRect/>
          </a:stretch>
        </p:blipFill>
        <p:spPr>
          <a:xfrm>
            <a:off x="2732486" y="4592292"/>
            <a:ext cx="2059806" cy="154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Kép 14" descr="IMG00232-20110923-1034.jpg"/>
          <p:cNvPicPr>
            <a:picLocks noChangeAspect="1"/>
          </p:cNvPicPr>
          <p:nvPr/>
        </p:nvPicPr>
        <p:blipFill>
          <a:blip r:embed="rId7" cstate="print"/>
          <a:srcRect l="20829" t="1915" r="14604" b="34795"/>
          <a:stretch>
            <a:fillRect/>
          </a:stretch>
        </p:blipFill>
        <p:spPr>
          <a:xfrm>
            <a:off x="6218400" y="1408074"/>
            <a:ext cx="1952411" cy="143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mPYtrQNECjhlPq6fiT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dsD.VwL02mUBzeggNH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32MuuHskOCAvW35BR5u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7FnlpykOuau9cbHBlx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S60.f3JEuZyqXZ2vt_1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WPRsWHe0KZw1S6kqmoc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YdIdqDxkiY1CzSfJtC9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DDuAxCpUiGQTflEHFbC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ZjmaXfXEKnG5Eppojw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EIivOxx06krCd2Zlm_E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mrPtMPL0yd8AtAkgJN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RpAVSODE.gMJxWexIQV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NblGTVz06kz7sQtNPeB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AxWLG5vUasiJF94MPTv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NGBoLsUG7LF5IE0yHt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gFdvqwi0eXW0cX6TTbk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Kk3oCEw06UEfy5vTx4Y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4KXakUuIEqHvYwLr8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0kKZrQAPEiy.duICH_n_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hRbvFPNUS2_wA7yGO4S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NGBoLsUG7LF5IE0yHt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gFdvqwi0eXW0cX6TTbk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mPYtrQNECjhlPq6fiTV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ZjmaXfXEKnG5Eppojw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RpAVSODE.gMJxWexIQV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uDZ.97u0OmR6jUHMnFi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tvu4yTJUG3Z8mCdrXB2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mPYtrQNECjhlPq6fiTV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dsD.VwL02mUBzeggNH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32MuuHskOCAvW35BR5u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7FnlpykOuau9cbHBlx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ftBTyIy0yImnkPEjE9o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S60.f3JEuZyqXZ2vt_1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WPRsWHe0KZw1S6kqmoc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YdIdqDxkiY1CzSfJtC9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DDuAxCpUiGQTflEHFbC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uDZ.97u0OmR6jUHMnFi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RqvpWn8UCwXjVpmTYgJ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Jy_Fx_MUCjYPG5N6X61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AxWLG5vUasiJF94MPTv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NGBoLsUG7LF5IE0yH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tvu4yTJUG3Z8mCdrXB2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NGBoLsUG7LF5IE0yHt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mPYtrQNECjhlPq6fiTVw"/>
</p:tagLst>
</file>

<file path=ppt/theme/theme1.xml><?xml version="1.0" encoding="utf-8"?>
<a:theme xmlns:a="http://schemas.openxmlformats.org/drawingml/2006/main" name="Blank">
  <a:themeElements>
    <a:clrScheme name="BC Color 112010">
      <a:dk1>
        <a:srgbClr val="000000"/>
      </a:dk1>
      <a:lt1>
        <a:srgbClr val="FFFFFF"/>
      </a:lt1>
      <a:dk2>
        <a:srgbClr val="000000"/>
      </a:dk2>
      <a:lt2>
        <a:srgbClr val="06364F"/>
      </a:lt2>
      <a:accent1>
        <a:srgbClr val="005A8C"/>
      </a:accent1>
      <a:accent2>
        <a:srgbClr val="6098B7"/>
      </a:accent2>
      <a:accent3>
        <a:srgbClr val="BFD6E2"/>
      </a:accent3>
      <a:accent4>
        <a:srgbClr val="5F5F5F"/>
      </a:accent4>
      <a:accent5>
        <a:srgbClr val="969696"/>
      </a:accent5>
      <a:accent6>
        <a:srgbClr val="BB081C"/>
      </a:accent6>
      <a:hlink>
        <a:srgbClr val="E41F1F"/>
      </a:hlink>
      <a:folHlink>
        <a:srgbClr val="008ACB"/>
      </a:folHlink>
    </a:clrScheme>
    <a:fontScheme name="BC Font 11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1"/>
          </a:solidFill>
        </a:ln>
      </a:spPr>
      <a:bodyPr rtlCol="0" anchor="ctr">
        <a:noAutofit/>
      </a:bodyPr>
      <a:lstStyle>
        <a:defPPr marL="0" algn="ctr" defTabSz="914400" rtl="0" eaLnBrk="1" latinLnBrk="0" hangingPunct="1">
          <a:spcBef>
            <a:spcPts val="400"/>
          </a:spcBef>
          <a:spcAft>
            <a:spcPts val="0"/>
          </a:spcAft>
          <a:buClr>
            <a:schemeClr val="accent1"/>
          </a:buClr>
          <a:buFont typeface="Symbol" pitchFamily="18" charset="2"/>
          <a:buNone/>
          <a:defRPr sz="14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400"/>
          </a:spcBef>
          <a:buClr>
            <a:schemeClr val="accent1"/>
          </a:buClr>
          <a:buFont typeface="Symbol" pitchFamily="18" charset="2"/>
          <a:buNone/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C PPT Template (112010 no Subtitle)">
  <a:themeElements>
    <a:clrScheme name="BC Color 201011">
      <a:dk1>
        <a:srgbClr val="000000"/>
      </a:dk1>
      <a:lt1>
        <a:srgbClr val="FFFFFF"/>
      </a:lt1>
      <a:dk2>
        <a:srgbClr val="000000"/>
      </a:dk2>
      <a:lt2>
        <a:srgbClr val="06364F"/>
      </a:lt2>
      <a:accent1>
        <a:srgbClr val="005A8C"/>
      </a:accent1>
      <a:accent2>
        <a:srgbClr val="6098B7"/>
      </a:accent2>
      <a:accent3>
        <a:srgbClr val="BFD6E2"/>
      </a:accent3>
      <a:accent4>
        <a:srgbClr val="5F5F5F"/>
      </a:accent4>
      <a:accent5>
        <a:srgbClr val="969696"/>
      </a:accent5>
      <a:accent6>
        <a:srgbClr val="BB081C"/>
      </a:accent6>
      <a:hlink>
        <a:srgbClr val="6098B7"/>
      </a:hlink>
      <a:folHlink>
        <a:srgbClr val="BFD6E2"/>
      </a:folHlink>
    </a:clrScheme>
    <a:fontScheme name="BC Font 11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1"/>
          </a:solidFill>
        </a:ln>
      </a:spPr>
      <a:bodyPr rtlCol="0" anchor="ctr">
        <a:noAutofit/>
      </a:bodyPr>
      <a:lstStyle>
        <a:defPPr marL="0" algn="ctr" defTabSz="914400" rtl="0" eaLnBrk="1" latinLnBrk="0" hangingPunct="1">
          <a:spcBef>
            <a:spcPts val="400"/>
          </a:spcBef>
          <a:spcAft>
            <a:spcPts val="0"/>
          </a:spcAft>
          <a:buClr>
            <a:schemeClr val="accent1"/>
          </a:buClr>
          <a:buFont typeface="Symbol" pitchFamily="18" charset="2"/>
          <a:buNone/>
          <a:defRPr sz="14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400"/>
          </a:spcBef>
          <a:buClr>
            <a:schemeClr val="accent1"/>
          </a:buClr>
          <a:buFont typeface="Symbol" pitchFamily="18" charset="2"/>
          <a:buNone/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C Color 112010">
    <a:dk1>
      <a:srgbClr val="000000"/>
    </a:dk1>
    <a:lt1>
      <a:srgbClr val="FFFFFF"/>
    </a:lt1>
    <a:dk2>
      <a:srgbClr val="000000"/>
    </a:dk2>
    <a:lt2>
      <a:srgbClr val="06364F"/>
    </a:lt2>
    <a:accent1>
      <a:srgbClr val="005A8C"/>
    </a:accent1>
    <a:accent2>
      <a:srgbClr val="6098B7"/>
    </a:accent2>
    <a:accent3>
      <a:srgbClr val="BFD6E2"/>
    </a:accent3>
    <a:accent4>
      <a:srgbClr val="5F5F5F"/>
    </a:accent4>
    <a:accent5>
      <a:srgbClr val="969696"/>
    </a:accent5>
    <a:accent6>
      <a:srgbClr val="BB081C"/>
    </a:accent6>
    <a:hlink>
      <a:srgbClr val="E41F1F"/>
    </a:hlink>
    <a:folHlink>
      <a:srgbClr val="008A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4163</TotalTime>
  <Words>1031</Words>
  <Application>Microsoft Office PowerPoint</Application>
  <PresentationFormat>Diavetítés a képernyőre (4:3 oldalarány)</PresentationFormat>
  <Paragraphs>217</Paragraphs>
  <Slides>23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Blank</vt:lpstr>
      <vt:lpstr>2_BC PPT Template (112010 no Subtitle)</vt:lpstr>
      <vt:lpstr>think-cell Slide</vt:lpstr>
      <vt:lpstr>Dokumentum</vt:lpstr>
      <vt:lpstr>1. dia</vt:lpstr>
      <vt:lpstr>Tartalom</vt:lpstr>
      <vt:lpstr>A. Szennyvíztisztítás a BorsodChem Zrt-nél</vt:lpstr>
      <vt:lpstr>BorsodChem Zrt.  vízgazdálkodási rendszere</vt:lpstr>
      <vt:lpstr>A szennyvíztisztítás története</vt:lpstr>
      <vt:lpstr>Szennyvíztisztítás folyamata</vt:lpstr>
      <vt:lpstr>Névleges termelési és a szennyvíztisztítási kapacitások alakulása</vt:lpstr>
      <vt:lpstr>B. Szennyvíziszap kezelésének      lehetőségei és megoldásai</vt:lpstr>
      <vt:lpstr>Az iszapkezelés története</vt:lpstr>
      <vt:lpstr>Szennyvíziszap keletkezési helyei és jellemzői</vt:lpstr>
      <vt:lpstr>Iszapcsökkentés UASB reaktorok telepítésével</vt:lpstr>
      <vt:lpstr>UASB reaktorok  üzemeltetése a BC-nél</vt:lpstr>
      <vt:lpstr>Energia felhasználás alakulása a BC Szennyvíztisztító Üzemében</vt:lpstr>
      <vt:lpstr>Iszap mennyiségének csökkentése szárítással</vt:lpstr>
      <vt:lpstr>Az iszapszárításra megadott főbb alapadatok</vt:lpstr>
      <vt:lpstr>Iszapszárítási technológiák</vt:lpstr>
      <vt:lpstr>A megépített szárító műszaki adatai  </vt:lpstr>
      <vt:lpstr>Iszapszárítás hőenergia szükséglete</vt:lpstr>
      <vt:lpstr>Iszapvíztelenítés rekonstrukciója</vt:lpstr>
      <vt:lpstr>Keletkező fölös iszap mennyiségének alakulása</vt:lpstr>
      <vt:lpstr>Eredmények</vt:lpstr>
      <vt:lpstr>Eredmények</vt:lpstr>
      <vt:lpstr>23. dia</vt:lpstr>
    </vt:vector>
  </TitlesOfParts>
  <Company>BorsodChem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klinkoz</dc:creator>
  <dc:description>BC PPT Template 11.2010</dc:description>
  <cp:lastModifiedBy>Harsányi Péter</cp:lastModifiedBy>
  <cp:revision>587</cp:revision>
  <dcterms:created xsi:type="dcterms:W3CDTF">2011-04-08T11:58:39Z</dcterms:created>
  <dcterms:modified xsi:type="dcterms:W3CDTF">2011-10-05T18:22:01Z</dcterms:modified>
</cp:coreProperties>
</file>